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0"/>
  </p:notesMasterIdLst>
  <p:sldIdLst>
    <p:sldId id="256" r:id="rId2"/>
    <p:sldId id="257" r:id="rId3"/>
    <p:sldId id="258" r:id="rId4"/>
    <p:sldId id="266" r:id="rId5"/>
    <p:sldId id="259" r:id="rId6"/>
    <p:sldId id="276" r:id="rId7"/>
    <p:sldId id="277" r:id="rId8"/>
    <p:sldId id="268" r:id="rId9"/>
    <p:sldId id="275" r:id="rId10"/>
    <p:sldId id="269" r:id="rId11"/>
    <p:sldId id="289" r:id="rId12"/>
    <p:sldId id="278" r:id="rId13"/>
    <p:sldId id="273" r:id="rId14"/>
    <p:sldId id="274" r:id="rId15"/>
    <p:sldId id="262" r:id="rId16"/>
    <p:sldId id="263" r:id="rId17"/>
    <p:sldId id="265" r:id="rId18"/>
    <p:sldId id="279" r:id="rId19"/>
    <p:sldId id="271" r:id="rId20"/>
    <p:sldId id="270" r:id="rId21"/>
    <p:sldId id="290" r:id="rId22"/>
    <p:sldId id="280" r:id="rId23"/>
    <p:sldId id="291" r:id="rId24"/>
    <p:sldId id="292" r:id="rId25"/>
    <p:sldId id="295" r:id="rId26"/>
    <p:sldId id="296" r:id="rId27"/>
    <p:sldId id="297" r:id="rId28"/>
    <p:sldId id="282" r:id="rId29"/>
    <p:sldId id="288" r:id="rId30"/>
    <p:sldId id="283" r:id="rId31"/>
    <p:sldId id="299" r:id="rId32"/>
    <p:sldId id="304" r:id="rId33"/>
    <p:sldId id="306" r:id="rId34"/>
    <p:sldId id="305" r:id="rId35"/>
    <p:sldId id="287" r:id="rId36"/>
    <p:sldId id="302" r:id="rId37"/>
    <p:sldId id="307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3FC"/>
    <a:srgbClr val="FFFFFF"/>
    <a:srgbClr val="CCFFCC"/>
    <a:srgbClr val="F2F2F2"/>
    <a:srgbClr val="FF0000"/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>
        <p:scale>
          <a:sx n="97" d="100"/>
          <a:sy n="97" d="100"/>
        </p:scale>
        <p:origin x="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0:30:13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998 0 24575,'5'2'0,"0"0"0,0 0 0,-1 1 0,1-1 0,-1 1 0,1 0 0,-1 1 0,0-1 0,0 0 0,4 6 0,17 11 0,34 13 0,78 32 0,-136-65 0,0 0 0,0 1 0,-1-1 0,1 0 0,0 0 0,0 0 0,-1 1 0,1-1 0,0 0 0,-1 1 0,1-1 0,0 1 0,-1-1 0,1 1 0,-1-1 0,1 1 0,-1-1 0,1 1 0,-1-1 0,1 1 0,-1 0 0,1-1 0,-1 1 0,0 0 0,1-1 0,-1 1 0,0 0 0,0 0 0,0-1 0,1 1 0,-1 0 0,0 0 0,0-1 0,0 2 0,-1 0 0,0-1 0,-1 1 0,1-1 0,0 0 0,-1 1 0,1-1 0,-1 0 0,1 0 0,-1 0 0,1 0 0,-1 0 0,0 0 0,-2 0 0,-61 20 0,53-18 0,0 0 0,-1-1 0,1 0 0,0-1 0,-1 0 0,0-1 0,1-1 0,-1 0 0,-14-3 0,21 3 0,0-2 0,0 1 0,0-1 0,0 1 0,0-2 0,1 1 0,0 0 0,-1-1 0,1 0 0,1-1 0,-1 1 0,1-1 0,-1 1 0,1-2 0,1 1 0,-1 0 0,1 0 0,0-1 0,-4-9 0,5 11 0,1 0 0,-1 0 0,0 1 0,0-1 0,-1 1 0,1-1 0,-1 1 0,1 0 0,-1 0 0,0 0 0,0 0 0,-1 0 0,1 1 0,-7-4 0,4 4 0,0 0 0,-1 0 0,1 0 0,-1 1 0,0 0 0,1 1 0,-1-1 0,-10 2 0,-61-5 0,62 2 0,0 0 0,0 2 0,-1 0 0,1 0 0,0 2 0,-29 5 0,23 0 0,0 2 0,-39 20 0,-8 4 0,56-29 0,0-1 0,0 0 0,-21 3 0,-32 7 0,-2 13 0,35-13 0,0-2 0,-51 12 0,78-21 0,-1 1 0,1-1 0,1 1 0,-1 1 0,0-1 0,1 1 0,0 0 0,0 0 0,-9 9 0,-19 15 0,44-31 0,-1 0 0,1 1 0,-1 0 0,1 0 0,-1 2 0,19 0 0,2 0 0,-5-1 0,-1 2 0,0 1 0,38 7 0,-46-4 0,1 0 0,-1 1 0,0 1 0,0 0 0,17 11 0,-25-15 0,1-1 0,0 1 0,0-1 0,0-1 0,1 0 0,-1-1 0,0 1 0,0-2 0,18-2 0,13 1 0,215 9 0,-246-6 0,-1 2 0,0-1 0,0 1 0,-1 0 0,1 1 0,0 0 0,-1 0 0,0 1 0,0 0 0,12 10 0,13 7 0,-32-22 0,0 1 0,0 0 0,0-1 0,0 1 0,0 0 0,0-1 0,0 1 0,0 0 0,0 0 0,-1 0 0,1 0 0,0 0 0,0 0 0,-1 0 0,1 0 0,-1 0 0,1 0 0,-1 0 0,1 1 0,-1-1 0,0 0 0,0 0 0,0 0 0,1 1 0,-1-1 0,0 0 0,0 0 0,-1 0 0,1 1 0,0-1 0,0 0 0,0 0 0,-1 0 0,1 0 0,-1 1 0,1-1 0,-1 0 0,1 0 0,-2 2 0,-3 3 0,0 1 0,-1-1 0,1 0 0,-13 9 0,8-6 0,16-9 0,0 0 0,-1 1 0,1 0 0,-1 0 0,1 0 0,-1 1 0,0-1 0,0 2 0,6 1 0,-5-1 0,4 0 0,1 0 0,0-1 0,19 2 0,-20-4 0,0 2 0,0-1 0,0 1 0,17 7 0,-24-7 0,-1 0 0,0 0 0,0 0 0,0 1 0,0-1 0,0 1 0,0 0 0,-1-1 0,1 1 0,-1 0 0,2 5 0,13 22 0,6-8 0,-17-18 0,0 0 0,-1 0 0,1 0 0,-1 1 0,0-1 0,0 1 0,-1 0 0,0 0 0,0 1 0,0-1 0,0 0 0,-1 1 0,0 0 0,0 0 0,-1-1 0,1 1 0,-1 0 0,0 0 0,-1 7 0,-1 4 0,1-1 0,1 1 0,0-1 0,1 1 0,1-1 0,0 0 0,1 0 0,12 29 0,-12-36 0,5 11 0,-1 0 0,9 36 0,-15-49 0,-1 0 0,0-1 0,-1 1 0,0 0 0,0 0 0,0 0 0,-1-1 0,0 1 0,0 0 0,-1-1 0,0 1 0,-5 11 0,5-10 0,-1-1 0,1 1 0,1 0 0,0 0 0,0 1 0,0-1 0,1 0 0,1 15 0,0-16 0,0 0 0,-1 0 0,0 0 0,-1 0 0,1 0 0,-1 0 0,-1 0 0,1 0 0,-1-1 0,0 1 0,-6 11 0,4-10 0,1-1 0,-1 1 0,2-1 0,-1 1 0,1 0 0,-2 16 0,3-17 0,0 0 0,-1 0 0,1 0 0,-1 0 0,-1 0 0,1-1 0,-1 1 0,-1-1 0,1 0 0,-7 10 0,-14 15 0,-27 48 0,-12 16 0,13-44 0,39-42 0,1 0 0,1 1 0,-1 0 0,-12 18 0,14-17 0,-1 0 0,0-1 0,0 0 0,-2 0 0,1-1 0,-1-1 0,-15 10 0,10-8 0,1 2 0,-28 26 0,-8 0 0,10-3 0,11-10 0,24-19 0,11-6 0,32-14 0,1 2 0,61-11 0,39-12 0,-123 30 0,1-1 0,-1 0 0,-1-2 0,1 1 0,-1-2 0,19-14 0,-21 11 0,0 0 0,-1-1 0,-1-1 0,0 0 0,0 0 0,-2-1 0,0 0 0,0 0 0,-2-1 0,0 0 0,6-21 0,23-56 0,-30 84 0,0 1 0,1 0 0,0 0 0,0 1 0,10-9 0,17-22 0,-16 13 0,-1-1 0,-2 0 0,-1-1 0,0 0 0,-2-1 0,-2-1 0,0 0 0,-2 0 0,-1 0 0,-2-1 0,-1 0 0,-1 0 0,-1 0 0,-2 0 0,-7-47 0,-2 20 0,-19-66 0,4 23 0,24 95 0,1 0 0,-1 0 0,1 0 0,1 0 0,-1 0 0,1 1 0,0-1 0,0 0 0,0 0 0,1 0 0,0 1 0,0-1 0,0 1 0,0-1 0,1 1 0,-1 0 0,1 0 0,0 0 0,1 0 0,-1 1 0,1-1 0,-1 1 0,1 0 0,6-4 0,2-1 0,-1 0 0,1 1 0,1 0 0,-1 1 0,1 1 0,0 0 0,22-5 0,141-14 0,5-2 0,-179 26 0,0-1 0,0 0 0,0 1 0,0-1 0,0 1 0,0 0 0,0-1 0,0 1 0,0 0 0,0 0 0,0 0 0,0 1 0,0-1 0,0 0 0,0 1 0,0-1 0,4 3 0,-5-1 0,0 0 0,0 0 0,0 0 0,0 0 0,0 0 0,-1 0 0,1 1 0,-1-1 0,0 0 0,1 1 0,-1-1 0,0 0 0,0 4 0,0 5 0,15 84 0,-8-62 0,3 42 0,-11-69 0,1 0 0,-1 0 0,-1 0 0,1 0 0,-1 0 0,0 0 0,0 0 0,0 0 0,-1-1 0,0 1 0,0-1 0,-1 0 0,0 0 0,1 0 0,-2 0 0,1-1 0,0 0 0,-1 1 0,-6 3 0,-12 9 0,-1-1 0,-44 23 0,65-38 0,-72 34 0,-136 43 0,170-64 0,40-14 0,-1 0 0,1 1 0,-1-1 0,1 0 0,-1 1 0,1 0 0,-1-1 0,1 1 0,-1 0 0,1 0 0,0 0 0,-1 0 0,1 0 0,0 0 0,0 0 0,-2 3 0,3-4 0,0 1 0,1-1 0,-1 1 0,0 0 0,0-1 0,1 1 0,-1-1 0,0 1 0,1-1 0,-1 1 0,1-1 0,-1 1 0,1-1 0,-1 1 0,1-1 0,-1 0 0,1 1 0,-1-1 0,1 0 0,-1 1 0,1-1 0,0 0 0,-1 0 0,1 0 0,-1 1 0,1-1 0,0 0 0,64 12 0,-57-11 0,62 8 0,-36-6 0,0 1 0,0 2 0,40 13 0,-73-19 0,0 1 0,0-1 0,0 1 0,0-1 0,-1 1 0,1-1 0,0 1 0,0 0 0,0 0 0,-1-1 0,1 1 0,0 0 0,0 0 0,-1 0 0,1 0 0,-1 0 0,1 0 0,-1 0 0,0 0 0,1 0 0,-1 0 0,0 0 0,1 2 0,-4 31 0,-20 31 0,11-41 0,-1 6 0,-2 0 0,-21 32 0,31-55 0,0 0 0,0-1 0,0 0 0,-1 1 0,0-2 0,0 1 0,0-1 0,-1 0 0,0 0 0,0-1 0,0 1 0,-1-2 0,-15 7 0,22-10 0,0 1 0,1-1 0,-1 0 0,0 1 0,0-1 0,0 0 0,0 0 0,0 0 0,1 1 0,-1-1 0,0 0 0,0 0 0,0 0 0,0 0 0,0 0 0,0-1 0,0 1 0,1 0 0,-1 0 0,0-1 0,0 1 0,0 0 0,0-1 0,1 1 0,-1-1 0,0 1 0,0-1 0,1 1 0,-1-1 0,0 1 0,1-1 0,-1 0 0,1 1 0,-1-1 0,1 0 0,-1 0 0,1 1 0,-1-1 0,1 0 0,0 0 0,-1 0 0,1 1 0,0-1 0,0 0 0,0 0 0,0 0 0,0 0 0,0 0 0,0 0 0,0 1 0,0-1 0,0 0 0,0 0 0,1-1 0,-1-3 0,1 0 0,0 0 0,1 0 0,0 0 0,-1 0 0,1 0 0,6-8 0,18-26 0,2 2 0,1 1 0,2 1 0,2 2 0,1 1 0,1 1 0,2 2 0,1 2 0,1 1 0,1 2 0,48-20 0,12 1 0,106-54 0,-204 97 0,-1 0 0,0-1 0,0 1 0,0-1 0,1 1 0,-1-1 0,0 0 0,0 1 0,0-1 0,0 0 0,0 0 0,0 0 0,0 0 0,0 0 0,-1 0 0,1 0 0,0 0 0,0 0 0,-1 0 0,1 0 0,-1 0 0,1-1 0,-1 1 0,1 0 0,-1 0 0,0-3 0,-1 3 0,1 0 0,-1 0 0,0 0 0,-1 0 0,1 0 0,0 0 0,0 0 0,0 0 0,-1 0 0,1 0 0,0 1 0,-1-1 0,1 0 0,0 1 0,-1-1 0,1 1 0,-1 0 0,-1-1 0,-13-2 0,1 1 0,-1 0 0,-16 0 0,24 4 4,0-1 0,0 1 0,1 0 0,-1 1-1,1-1 1,-1 2 0,1-1 0,0 1 0,0 0-1,-10 8 1,-22 11-1411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194B4-93EE-4E32-93B6-509CD03EA22C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75C5B-C1B1-448D-907B-5D178C6F0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4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EFF-9A54-4BF0-9FF3-2C5FF7107A1F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88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EBC2-B2FB-45E7-B4D1-751764501CFC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A9F7-0116-4246-9A73-595CD591F6FF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1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FDA13-45CD-41CA-84F8-2474E2E9D2A5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6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930E-3A39-4476-972D-11399FFE2095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95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DD30-8CEE-4FF5-972F-3E4F1D21C470}" type="datetime1">
              <a:rPr lang="en-US" smtClean="0"/>
              <a:t>8/10/2023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2578-6DD1-4204-83B7-ABF8482E029E}" type="datetime1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5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487D-770C-4F2E-8095-BF00D8C2FFF2}" type="datetime1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BE51-2047-4120-82F2-D729ACC5EDFB}" type="datetime1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2B06E-5DD7-4F07-A684-BB3A866E0BBC}" type="datetime1">
              <a:rPr lang="en-US" smtClean="0"/>
              <a:t>8/10/2023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5DBA135-0A49-4BBB-A7B3-B527436558B1}" type="datetime1">
              <a:rPr lang="en-US" smtClean="0"/>
              <a:t>8/10/2023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7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BBD83-464C-4567-A925-FAFC5294A782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9B82C14-09C6-4462-8ECA-AD441FFDB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12" Type="http://schemas.openxmlformats.org/officeDocument/2006/relationships/image" Target="../media/image5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5.sv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0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45F3-198F-C83D-D2C7-6AF43815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273" y="1265562"/>
            <a:ext cx="9959454" cy="2874088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NEUROPROSTHETIC GRASPING IMPROVEMENT USING </a:t>
            </a:r>
            <a:r>
              <a:rPr lang="es-ES" sz="4400" cap="none" spc="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sEMG</a:t>
            </a:r>
            <a: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DEEP GENERATIVE MODELING</a:t>
            </a:r>
            <a:b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2200" cap="none" spc="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  <a:r>
              <a:rPr lang="es-ES" sz="22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Deep Learning </a:t>
            </a:r>
            <a:r>
              <a:rPr lang="es-ES" sz="2200" cap="none" spc="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s-ES" sz="22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200" cap="none" spc="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Robotics</a:t>
            </a:r>
            <a: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400" cap="none" spc="30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69909-4865-21F5-0A71-A4830108E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María Romeo Tricas – Jaume Gual Ramon</a:t>
            </a:r>
          </a:p>
          <a:p>
            <a:r>
              <a:rPr lang="es-ES" sz="2400" b="1" dirty="0"/>
              <a:t>Dominik </a:t>
            </a:r>
            <a:r>
              <a:rPr lang="es-ES" sz="2400" b="1" dirty="0" err="1"/>
              <a:t>Winkelbauer</a:t>
            </a:r>
            <a:endParaRPr 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BC9566-7217-8D43-8994-69CAE15B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0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88EB85-6FDF-1BD0-1887-63E62A426DF2}"/>
              </a:ext>
            </a:extLst>
          </p:cNvPr>
          <p:cNvSpPr/>
          <p:nvPr/>
        </p:nvSpPr>
        <p:spPr>
          <a:xfrm>
            <a:off x="5118931" y="1600201"/>
            <a:ext cx="6793905" cy="3040164"/>
          </a:xfrm>
          <a:prstGeom prst="roundRect">
            <a:avLst/>
          </a:prstGeom>
          <a:solidFill>
            <a:srgbClr val="92D050">
              <a:alpha val="25098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690294" y="1628080"/>
            <a:ext cx="2245823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135445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77" y="2364418"/>
            <a:ext cx="1171739" cy="9240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657849" y="3488497"/>
            <a:ext cx="2245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CE8538-9819-34AE-61B4-6929B29A3AD0}"/>
              </a:ext>
            </a:extLst>
          </p:cNvPr>
          <p:cNvCxnSpPr>
            <a:cxnSpLocks/>
          </p:cNvCxnSpPr>
          <p:nvPr/>
        </p:nvCxnSpPr>
        <p:spPr>
          <a:xfrm>
            <a:off x="2944114" y="3463277"/>
            <a:ext cx="2172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457873-2889-D1B9-A65A-763FD44E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408" y="3114258"/>
            <a:ext cx="1216743" cy="1046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6D62D-6F6D-7CBA-84A5-0CC33BE6FE5D}"/>
              </a:ext>
            </a:extLst>
          </p:cNvPr>
          <p:cNvSpPr txBox="1"/>
          <p:nvPr/>
        </p:nvSpPr>
        <p:spPr>
          <a:xfrm>
            <a:off x="6096000" y="1695641"/>
            <a:ext cx="510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DexGraspNet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+5.000 </a:t>
            </a:r>
            <a:r>
              <a:rPr lang="es-ES" dirty="0" err="1"/>
              <a:t>objects</a:t>
            </a:r>
            <a:r>
              <a:rPr lang="es-ES" dirty="0"/>
              <a:t>, and +1.3 M </a:t>
            </a:r>
            <a:r>
              <a:rPr lang="es-ES" dirty="0" err="1"/>
              <a:t>grasps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E1DAF-4FAE-F5EE-0393-DA2DE336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60" y="3109735"/>
            <a:ext cx="1324028" cy="1044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48E86-87EC-3D52-108C-EDB38B2E6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737" y="3110520"/>
            <a:ext cx="1593043" cy="10433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44463F-FC23-98BA-0BEF-80CBBCECDB48}"/>
              </a:ext>
            </a:extLst>
          </p:cNvPr>
          <p:cNvCxnSpPr>
            <a:endCxn id="14" idx="1"/>
          </p:cNvCxnSpPr>
          <p:nvPr/>
        </p:nvCxnSpPr>
        <p:spPr>
          <a:xfrm>
            <a:off x="7118788" y="3632203"/>
            <a:ext cx="1665949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BD3A93-C700-783B-848E-5FEF301A7C53}"/>
              </a:ext>
            </a:extLst>
          </p:cNvPr>
          <p:cNvSpPr txBox="1"/>
          <p:nvPr/>
        </p:nvSpPr>
        <p:spPr>
          <a:xfrm>
            <a:off x="7163025" y="3203232"/>
            <a:ext cx="1627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Compare </a:t>
            </a:r>
            <a:r>
              <a:rPr lang="es-ES" sz="1600" dirty="0">
                <a:latin typeface="Cambria" panose="02040503050406030204" pitchFamily="18" charset="0"/>
                <a:ea typeface="Cambria" panose="02040503050406030204" pitchFamily="18" charset="0"/>
              </a:rPr>
              <a:t>T,R,Θ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962835-4731-315E-36E9-983764AA1C81}"/>
              </a:ext>
            </a:extLst>
          </p:cNvPr>
          <p:cNvCxnSpPr>
            <a:cxnSpLocks/>
          </p:cNvCxnSpPr>
          <p:nvPr/>
        </p:nvCxnSpPr>
        <p:spPr>
          <a:xfrm>
            <a:off x="7976883" y="3631811"/>
            <a:ext cx="0" cy="15127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3983-E054-58E3-B92B-C050E69A8E6D}"/>
              </a:ext>
            </a:extLst>
          </p:cNvPr>
          <p:cNvSpPr/>
          <p:nvPr/>
        </p:nvSpPr>
        <p:spPr>
          <a:xfrm>
            <a:off x="6725440" y="5162359"/>
            <a:ext cx="2452644" cy="1042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Deep Generative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436A2B-913D-5198-6868-38FEF032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32" y="5256975"/>
            <a:ext cx="909819" cy="8034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6BF635-4466-F166-E8EB-4296F977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822" y="5196674"/>
            <a:ext cx="1171739" cy="92405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2C620C-ED5A-3D1B-2B41-956B3394CF6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485451" y="5658701"/>
            <a:ext cx="274398" cy="7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5171F6-0E06-D8E2-CCCC-E9B917FC7FB7}"/>
              </a:ext>
            </a:extLst>
          </p:cNvPr>
          <p:cNvCxnSpPr>
            <a:cxnSpLocks/>
          </p:cNvCxnSpPr>
          <p:nvPr/>
        </p:nvCxnSpPr>
        <p:spPr>
          <a:xfrm flipH="1">
            <a:off x="9178084" y="5669254"/>
            <a:ext cx="487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2B096F-6121-F29B-6DFA-A90FA9047708}"/>
              </a:ext>
            </a:extLst>
          </p:cNvPr>
          <p:cNvGrpSpPr/>
          <p:nvPr/>
        </p:nvGrpSpPr>
        <p:grpSpPr>
          <a:xfrm>
            <a:off x="9665194" y="5131914"/>
            <a:ext cx="1593043" cy="1043367"/>
            <a:chOff x="9665194" y="5131914"/>
            <a:chExt cx="1593043" cy="10433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441E41-865E-54F4-7030-64B5F203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5194" y="5131914"/>
              <a:ext cx="1593043" cy="104336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2A11BE-5D28-DE66-195D-63DFA096427D}"/>
                    </a:ext>
                  </a:extLst>
                </p14:cNvPr>
                <p14:cNvContentPartPr/>
                <p14:nvPr/>
              </p14:nvContentPartPr>
              <p14:xfrm>
                <a:off x="10356728" y="5226716"/>
                <a:ext cx="848958" cy="744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2A11BE-5D28-DE66-195D-63DFA09642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3722" y="5163716"/>
                  <a:ext cx="974610" cy="87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F8A66090-5057-65A1-EF19-8CB48019AEA3}"/>
              </a:ext>
            </a:extLst>
          </p:cNvPr>
          <p:cNvSpPr/>
          <p:nvPr/>
        </p:nvSpPr>
        <p:spPr>
          <a:xfrm>
            <a:off x="9665194" y="5400943"/>
            <a:ext cx="883978" cy="82329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92FFAC-7EE8-A791-7E55-E85B7F6E68A8}"/>
              </a:ext>
            </a:extLst>
          </p:cNvPr>
          <p:cNvSpPr txBox="1"/>
          <p:nvPr/>
        </p:nvSpPr>
        <p:spPr>
          <a:xfrm>
            <a:off x="4642641" y="6227001"/>
            <a:ext cx="1627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Inputs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829FF-7C29-245F-7E0C-28DB45EAE9C9}"/>
              </a:ext>
            </a:extLst>
          </p:cNvPr>
          <p:cNvSpPr txBox="1"/>
          <p:nvPr/>
        </p:nvSpPr>
        <p:spPr>
          <a:xfrm>
            <a:off x="9647856" y="6224240"/>
            <a:ext cx="1627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Ground</a:t>
            </a:r>
            <a:r>
              <a:rPr lang="es-ES" sz="1600" dirty="0"/>
              <a:t> </a:t>
            </a:r>
            <a:r>
              <a:rPr lang="es-ES" sz="1600" dirty="0" err="1"/>
              <a:t>truth</a:t>
            </a:r>
            <a:endParaRPr lang="en-US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64A520F-A0DF-1528-2450-9865A2E2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8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2" grpId="0" animBg="1"/>
      <p:bldP spid="48" grpId="0" animBg="1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1825-F87F-0E48-070B-30234CE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03" y="2582505"/>
            <a:ext cx="9006993" cy="1692989"/>
          </a:xfrm>
        </p:spPr>
        <p:txBody>
          <a:bodyPr/>
          <a:lstStyle/>
          <a:p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stage</a:t>
            </a:r>
            <a:r>
              <a:rPr lang="es-ES" dirty="0"/>
              <a:t> – </a:t>
            </a:r>
            <a:r>
              <a:rPr lang="es-ES" dirty="0" err="1"/>
              <a:t>emg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4E86E-9471-3EEF-C3C4-6628A610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80E8AC-DA8F-8F33-EF83-C59A2062BCE5}"/>
              </a:ext>
            </a:extLst>
          </p:cNvPr>
          <p:cNvSpPr/>
          <p:nvPr/>
        </p:nvSpPr>
        <p:spPr>
          <a:xfrm>
            <a:off x="6777884" y="4564048"/>
            <a:ext cx="4104442" cy="1793283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3DC8545-B159-D738-65BC-3A90C948F3C9}"/>
              </a:ext>
            </a:extLst>
          </p:cNvPr>
          <p:cNvSpPr/>
          <p:nvPr/>
        </p:nvSpPr>
        <p:spPr>
          <a:xfrm>
            <a:off x="8495789" y="1541133"/>
            <a:ext cx="3271964" cy="2201571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CBBDED-911D-07A5-01EC-B132DC497BC9}"/>
              </a:ext>
            </a:extLst>
          </p:cNvPr>
          <p:cNvSpPr/>
          <p:nvPr/>
        </p:nvSpPr>
        <p:spPr>
          <a:xfrm>
            <a:off x="4338464" y="1541133"/>
            <a:ext cx="3675571" cy="2201571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A7103D0-E441-E5DF-9F21-5C95BE5A885C}"/>
              </a:ext>
            </a:extLst>
          </p:cNvPr>
          <p:cNvSpPr/>
          <p:nvPr/>
        </p:nvSpPr>
        <p:spPr>
          <a:xfrm>
            <a:off x="547979" y="1543053"/>
            <a:ext cx="3308730" cy="35647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76" y="500668"/>
            <a:ext cx="9248643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RECAP – </a:t>
            </a:r>
            <a:r>
              <a:rPr lang="es-ES" dirty="0" err="1"/>
              <a:t>emg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7E9F9F02-9105-F925-1D0E-2365FA57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88" y="2128766"/>
            <a:ext cx="2449531" cy="1628011"/>
          </a:xfrm>
          <a:prstGeom prst="rect">
            <a:avLst/>
          </a:prstGeom>
        </p:spPr>
      </p:pic>
      <p:pic>
        <p:nvPicPr>
          <p:cNvPr id="8" name="Imagen 17" descr="Gráfico&#10;&#10;Descripción generada automáticamente">
            <a:extLst>
              <a:ext uri="{FF2B5EF4-FFF2-40B4-BE49-F238E27FC236}">
                <a16:creationId xmlns:a16="http://schemas.microsoft.com/office/drawing/2014/main" id="{5855269B-74C7-3AA4-F144-B624CF72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27" y="2049186"/>
            <a:ext cx="2117688" cy="1588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2516A-B3B2-7E5F-9CB0-4F59EC4D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45" y="2357271"/>
            <a:ext cx="1566158" cy="1030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CABC53-0D54-2C4B-A966-5AC86921B6D1}"/>
              </a:ext>
            </a:extLst>
          </p:cNvPr>
          <p:cNvSpPr txBox="1"/>
          <p:nvPr/>
        </p:nvSpPr>
        <p:spPr>
          <a:xfrm>
            <a:off x="838170" y="1657043"/>
            <a:ext cx="278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performs</a:t>
            </a:r>
            <a:r>
              <a:rPr lang="es-ES" dirty="0"/>
              <a:t> 6 </a:t>
            </a:r>
            <a:r>
              <a:rPr lang="es-ES" dirty="0" err="1"/>
              <a:t>grasps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408A3-3DAC-292A-DB4F-9DEA0A8D4647}"/>
              </a:ext>
            </a:extLst>
          </p:cNvPr>
          <p:cNvSpPr txBox="1"/>
          <p:nvPr/>
        </p:nvSpPr>
        <p:spPr>
          <a:xfrm>
            <a:off x="4260568" y="1905250"/>
            <a:ext cx="383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Raw </a:t>
            </a:r>
            <a:r>
              <a:rPr lang="es-ES" sz="1600" dirty="0" err="1"/>
              <a:t>sEMG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recorded</a:t>
            </a:r>
            <a:r>
              <a:rPr lang="es-ES" sz="1600" dirty="0"/>
              <a:t> and </a:t>
            </a:r>
            <a:r>
              <a:rPr lang="es-ES" sz="1600" dirty="0" err="1"/>
              <a:t>processed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9877F-78A5-DBC5-B1C3-872A6AA197AB}"/>
              </a:ext>
            </a:extLst>
          </p:cNvPr>
          <p:cNvSpPr txBox="1"/>
          <p:nvPr/>
        </p:nvSpPr>
        <p:spPr>
          <a:xfrm>
            <a:off x="8968082" y="1657043"/>
            <a:ext cx="2385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Spectrograms</a:t>
            </a:r>
            <a:r>
              <a:rPr lang="es-ES" sz="1600" dirty="0"/>
              <a:t> (2 per trial)</a:t>
            </a:r>
            <a:endParaRPr lang="en-US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EFAB-0A33-0146-9B47-2E971CD0F2B8}"/>
              </a:ext>
            </a:extLst>
          </p:cNvPr>
          <p:cNvCxnSpPr>
            <a:cxnSpLocks/>
          </p:cNvCxnSpPr>
          <p:nvPr/>
        </p:nvCxnSpPr>
        <p:spPr>
          <a:xfrm>
            <a:off x="3856709" y="2942771"/>
            <a:ext cx="4817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B113B9-836F-7322-602C-81FBED1D20DC}"/>
              </a:ext>
            </a:extLst>
          </p:cNvPr>
          <p:cNvCxnSpPr>
            <a:cxnSpLocks/>
          </p:cNvCxnSpPr>
          <p:nvPr/>
        </p:nvCxnSpPr>
        <p:spPr>
          <a:xfrm>
            <a:off x="8014035" y="2942771"/>
            <a:ext cx="4817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09BEB0-E49A-A324-2D75-D8819C37FD48}"/>
              </a:ext>
            </a:extLst>
          </p:cNvPr>
          <p:cNvSpPr txBox="1"/>
          <p:nvPr/>
        </p:nvSpPr>
        <p:spPr>
          <a:xfrm>
            <a:off x="1052092" y="3843231"/>
            <a:ext cx="2313521" cy="11541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s-ES" b="1" dirty="0" err="1"/>
              <a:t>Grasp</a:t>
            </a:r>
            <a:r>
              <a:rPr lang="es-ES" b="1" dirty="0"/>
              <a:t> </a:t>
            </a:r>
            <a:r>
              <a:rPr lang="es-ES" b="1" dirty="0" err="1"/>
              <a:t>types</a:t>
            </a:r>
            <a:endParaRPr lang="es-ES" b="1" dirty="0"/>
          </a:p>
          <a:p>
            <a:pPr algn="ctr"/>
            <a:endParaRPr lang="es-ES" sz="900" b="1" dirty="0"/>
          </a:p>
          <a:p>
            <a:pPr marL="342900" indent="-342900" algn="just">
              <a:buFont typeface="+mj-lt"/>
              <a:buAutoNum type="alphaLcParenR"/>
            </a:pPr>
            <a:r>
              <a:rPr lang="es-ES" sz="1400" dirty="0"/>
              <a:t>Power </a:t>
            </a:r>
            <a:r>
              <a:rPr lang="es-ES" sz="1400" dirty="0" err="1"/>
              <a:t>grasp</a:t>
            </a:r>
            <a:r>
              <a:rPr lang="es-ES" sz="1400" dirty="0"/>
              <a:t> 	d) Palm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s-ES" sz="1400" dirty="0"/>
              <a:t>Hook		e) </a:t>
            </a:r>
            <a:r>
              <a:rPr lang="es-ES" sz="1400" dirty="0" err="1"/>
              <a:t>Sphere</a:t>
            </a:r>
            <a:endParaRPr lang="es-ES" sz="1400" dirty="0"/>
          </a:p>
          <a:p>
            <a:pPr marL="342900" indent="-342900" algn="just">
              <a:buFont typeface="+mj-lt"/>
              <a:buAutoNum type="alphaLcParenR"/>
            </a:pPr>
            <a:r>
              <a:rPr lang="es-ES" sz="1400" dirty="0"/>
              <a:t>Lateral		f) Tip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86A75-1277-E350-FBF6-2F65B29241E3}"/>
              </a:ext>
            </a:extLst>
          </p:cNvPr>
          <p:cNvSpPr/>
          <p:nvPr/>
        </p:nvSpPr>
        <p:spPr>
          <a:xfrm flipH="1">
            <a:off x="0" y="161937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88BE5-BDC8-B395-C5F5-352779BF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0950" y="6217920"/>
            <a:ext cx="365760" cy="365760"/>
          </a:xfrm>
        </p:spPr>
        <p:txBody>
          <a:bodyPr/>
          <a:lstStyle/>
          <a:p>
            <a:fld id="{59B82C14-09C6-4462-8ECA-AD441FFDB49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B601BC-ED47-5D22-9C40-478388C50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6FE66C-58DB-CC84-391B-813383C86325}"/>
              </a:ext>
            </a:extLst>
          </p:cNvPr>
          <p:cNvCxnSpPr>
            <a:cxnSpLocks/>
          </p:cNvCxnSpPr>
          <p:nvPr/>
        </p:nvCxnSpPr>
        <p:spPr>
          <a:xfrm flipH="1">
            <a:off x="9829800" y="3756777"/>
            <a:ext cx="313530" cy="807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>
            <a:extLst>
              <a:ext uri="{FF2B5EF4-FFF2-40B4-BE49-F238E27FC236}">
                <a16:creationId xmlns:a16="http://schemas.microsoft.com/office/drawing/2014/main" id="{2D304508-3E58-C208-D6D8-B5C0D8C7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80" y="4862404"/>
            <a:ext cx="3773108" cy="101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5BABF3-3839-788E-4385-079BF202B4B9}"/>
              </a:ext>
            </a:extLst>
          </p:cNvPr>
          <p:cNvSpPr txBox="1"/>
          <p:nvPr/>
        </p:nvSpPr>
        <p:spPr>
          <a:xfrm>
            <a:off x="7143470" y="5899453"/>
            <a:ext cx="344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ResNet-18, 18 </a:t>
            </a:r>
            <a:r>
              <a:rPr lang="es-ES" sz="1600" dirty="0" err="1"/>
              <a:t>layers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C6514C-9DD2-6045-2333-064A3B0F6048}"/>
              </a:ext>
            </a:extLst>
          </p:cNvPr>
          <p:cNvSpPr txBox="1"/>
          <p:nvPr/>
        </p:nvSpPr>
        <p:spPr>
          <a:xfrm>
            <a:off x="2457700" y="5714787"/>
            <a:ext cx="350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User</a:t>
            </a:r>
            <a:r>
              <a:rPr lang="es-ES" i="1" dirty="0"/>
              <a:t> </a:t>
            </a:r>
            <a:r>
              <a:rPr lang="es-ES" i="1" dirty="0" err="1"/>
              <a:t>wants</a:t>
            </a:r>
            <a:r>
              <a:rPr lang="es-ES" i="1" dirty="0"/>
              <a:t>… “</a:t>
            </a:r>
            <a:r>
              <a:rPr lang="es-ES" i="1" dirty="0" err="1"/>
              <a:t>cylindrical</a:t>
            </a:r>
            <a:r>
              <a:rPr lang="es-ES" i="1" dirty="0"/>
              <a:t> </a:t>
            </a:r>
            <a:r>
              <a:rPr lang="es-ES" i="1" dirty="0" err="1"/>
              <a:t>grasping</a:t>
            </a:r>
            <a:r>
              <a:rPr lang="es-ES" i="1" dirty="0"/>
              <a:t>”</a:t>
            </a:r>
            <a:endParaRPr lang="en-US" i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9065EF-F367-DDAE-63E6-27AF1A7E1BA4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5961476" y="5460690"/>
            <a:ext cx="816408" cy="25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9: Electrode position for measuring BI/EMG on the forearm while FES is...  | Download Scientific Diagram">
            <a:extLst>
              <a:ext uri="{FF2B5EF4-FFF2-40B4-BE49-F238E27FC236}">
                <a16:creationId xmlns:a16="http://schemas.microsoft.com/office/drawing/2014/main" id="{41898E84-E15D-3E05-74D5-9040CE0F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57" y="2356768"/>
            <a:ext cx="2262627" cy="10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1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8" grpId="0"/>
      <p:bldP spid="19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</a:t>
            </a:r>
            <a:r>
              <a:rPr lang="es-ES" dirty="0" err="1"/>
              <a:t>emg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a 11">
            <a:extLst>
              <a:ext uri="{FF2B5EF4-FFF2-40B4-BE49-F238E27FC236}">
                <a16:creationId xmlns:a16="http://schemas.microsoft.com/office/drawing/2014/main" id="{572CF8FC-F373-A809-3B31-775036D13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70334"/>
              </p:ext>
            </p:extLst>
          </p:nvPr>
        </p:nvGraphicFramePr>
        <p:xfrm>
          <a:off x="606697" y="2531255"/>
          <a:ext cx="6462813" cy="220561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816775">
                  <a:extLst>
                    <a:ext uri="{9D8B030D-6E8A-4147-A177-3AD203B41FA5}">
                      <a16:colId xmlns:a16="http://schemas.microsoft.com/office/drawing/2014/main" val="3292060016"/>
                    </a:ext>
                  </a:extLst>
                </a:gridCol>
                <a:gridCol w="2018928">
                  <a:extLst>
                    <a:ext uri="{9D8B030D-6E8A-4147-A177-3AD203B41FA5}">
                      <a16:colId xmlns:a16="http://schemas.microsoft.com/office/drawing/2014/main" val="811011820"/>
                    </a:ext>
                  </a:extLst>
                </a:gridCol>
                <a:gridCol w="1627110">
                  <a:extLst>
                    <a:ext uri="{9D8B030D-6E8A-4147-A177-3AD203B41FA5}">
                      <a16:colId xmlns:a16="http://schemas.microsoft.com/office/drawing/2014/main" val="1134140321"/>
                    </a:ext>
                  </a:extLst>
                </a:gridCol>
              </a:tblGrid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/>
                        <a:t>Source</a:t>
                      </a:r>
                      <a:endParaRPr lang="es-ES" sz="1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Average</a:t>
                      </a:r>
                      <a:r>
                        <a:rPr lang="es-ES" b="1" dirty="0"/>
                        <a:t> (N=5)</a:t>
                      </a:r>
                    </a:p>
                  </a:txBody>
                  <a:tcPr anchor="ctr">
                    <a:solidFill>
                      <a:srgbClr val="D0F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Reference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924305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/>
                        <a:t>Testing</a:t>
                      </a:r>
                      <a:r>
                        <a:rPr lang="es-ES" sz="1800" b="1" dirty="0"/>
                        <a:t> </a:t>
                      </a:r>
                      <a:r>
                        <a:rPr lang="es-ES" sz="1800" b="1" dirty="0" err="1"/>
                        <a:t>Accuracy</a:t>
                      </a:r>
                      <a:endParaRPr lang="es-ES" sz="1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95.5</a:t>
                      </a:r>
                    </a:p>
                  </a:txBody>
                  <a:tcPr anchor="ctr">
                    <a:solidFill>
                      <a:srgbClr val="D0F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99.5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75366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/>
                        <a:t>Recall</a:t>
                      </a:r>
                      <a:endParaRPr lang="es-ES" sz="1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95.5</a:t>
                      </a:r>
                    </a:p>
                  </a:txBody>
                  <a:tcPr anchor="ctr">
                    <a:solidFill>
                      <a:srgbClr val="D0F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99.6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39219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/>
                        <a:t>Precision</a:t>
                      </a:r>
                      <a:endParaRPr lang="es-ES" sz="18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94.9</a:t>
                      </a:r>
                    </a:p>
                  </a:txBody>
                  <a:tcPr anchor="ctr">
                    <a:solidFill>
                      <a:srgbClr val="D0F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394222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F1-Score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94.7</a:t>
                      </a:r>
                    </a:p>
                  </a:txBody>
                  <a:tcPr anchor="ctr">
                    <a:solidFill>
                      <a:srgbClr val="D0F3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99.6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570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E4BCC33-DB1E-84A4-4230-20F8978DD01E}"/>
              </a:ext>
            </a:extLst>
          </p:cNvPr>
          <p:cNvSpPr/>
          <p:nvPr/>
        </p:nvSpPr>
        <p:spPr>
          <a:xfrm flipH="1">
            <a:off x="0" y="3174714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C8DC9-259A-86A8-9EB4-3E59DD9D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5151" y="1548539"/>
            <a:ext cx="3290334" cy="2538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731DB3-9801-EADF-145F-1DE102D4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329" y="4081329"/>
            <a:ext cx="3255977" cy="2456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48152-0C2D-1C19-2598-F19D0DF3574C}"/>
              </a:ext>
            </a:extLst>
          </p:cNvPr>
          <p:cNvSpPr txBox="1"/>
          <p:nvPr/>
        </p:nvSpPr>
        <p:spPr>
          <a:xfrm>
            <a:off x="1537505" y="4845971"/>
            <a:ext cx="44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vs. Reference </a:t>
            </a:r>
            <a:r>
              <a:rPr lang="es-ES" dirty="0" err="1"/>
              <a:t>paper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9C700F-6432-2D94-4728-0D8BBF86F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72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– </a:t>
            </a:r>
            <a:r>
              <a:rPr lang="es-ES" dirty="0" err="1"/>
              <a:t>emg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BCC33-DB1E-84A4-4230-20F8978DD01E}"/>
              </a:ext>
            </a:extLst>
          </p:cNvPr>
          <p:cNvSpPr/>
          <p:nvPr/>
        </p:nvSpPr>
        <p:spPr>
          <a:xfrm flipH="1">
            <a:off x="0" y="3174714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C8DC9-259A-86A8-9EB4-3E59DD9D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5151" y="1548539"/>
            <a:ext cx="3290334" cy="2538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731DB3-9801-EADF-145F-1DE102D4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329" y="4081329"/>
            <a:ext cx="3255977" cy="2456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80C14-6FCB-4616-FADF-8FDE1E6D2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359" y="1760948"/>
            <a:ext cx="4490916" cy="4557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F8FF9-9E59-832B-A8F6-910439E7531D}"/>
              </a:ext>
            </a:extLst>
          </p:cNvPr>
          <p:cNvSpPr txBox="1"/>
          <p:nvPr/>
        </p:nvSpPr>
        <p:spPr>
          <a:xfrm>
            <a:off x="843122" y="2077514"/>
            <a:ext cx="92294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" sz="1400" dirty="0" err="1"/>
              <a:t>Cyl</a:t>
            </a:r>
            <a:endParaRPr lang="es-ES" sz="1400" dirty="0"/>
          </a:p>
          <a:p>
            <a:pPr algn="r">
              <a:lnSpc>
                <a:spcPct val="150000"/>
              </a:lnSpc>
            </a:pPr>
            <a:endParaRPr lang="es-ES" sz="1400" dirty="0"/>
          </a:p>
          <a:p>
            <a:pPr algn="r">
              <a:lnSpc>
                <a:spcPct val="150000"/>
              </a:lnSpc>
            </a:pPr>
            <a:r>
              <a:rPr lang="es-ES" sz="1400" dirty="0"/>
              <a:t>Hook</a:t>
            </a:r>
          </a:p>
          <a:p>
            <a:pPr algn="r">
              <a:lnSpc>
                <a:spcPct val="150000"/>
              </a:lnSpc>
            </a:pPr>
            <a:endParaRPr lang="es-ES" sz="1400" dirty="0"/>
          </a:p>
          <a:p>
            <a:pPr algn="r">
              <a:lnSpc>
                <a:spcPct val="150000"/>
              </a:lnSpc>
            </a:pPr>
            <a:r>
              <a:rPr lang="es-ES" sz="1400" dirty="0"/>
              <a:t>Lateral</a:t>
            </a:r>
          </a:p>
          <a:p>
            <a:pPr algn="r">
              <a:lnSpc>
                <a:spcPct val="150000"/>
              </a:lnSpc>
            </a:pPr>
            <a:endParaRPr lang="es-ES" sz="1400" dirty="0"/>
          </a:p>
          <a:p>
            <a:pPr algn="r">
              <a:lnSpc>
                <a:spcPct val="150000"/>
              </a:lnSpc>
            </a:pPr>
            <a:r>
              <a:rPr lang="es-ES" sz="1400" dirty="0"/>
              <a:t>Palmar</a:t>
            </a:r>
          </a:p>
          <a:p>
            <a:pPr algn="r">
              <a:lnSpc>
                <a:spcPct val="150000"/>
              </a:lnSpc>
            </a:pPr>
            <a:endParaRPr lang="es-ES" sz="1400" dirty="0"/>
          </a:p>
          <a:p>
            <a:pPr algn="r">
              <a:lnSpc>
                <a:spcPct val="150000"/>
              </a:lnSpc>
            </a:pPr>
            <a:r>
              <a:rPr lang="es-ES" sz="1400" dirty="0" err="1"/>
              <a:t>Sphere</a:t>
            </a:r>
            <a:endParaRPr lang="es-ES" sz="1400" dirty="0"/>
          </a:p>
          <a:p>
            <a:pPr algn="r">
              <a:lnSpc>
                <a:spcPct val="150000"/>
              </a:lnSpc>
            </a:pPr>
            <a:endParaRPr lang="es-ES" sz="1400" dirty="0"/>
          </a:p>
          <a:p>
            <a:pPr algn="r">
              <a:lnSpc>
                <a:spcPct val="150000"/>
              </a:lnSpc>
            </a:pPr>
            <a:r>
              <a:rPr lang="es-ES" sz="1400" dirty="0"/>
              <a:t>Tip</a:t>
            </a:r>
          </a:p>
          <a:p>
            <a:pPr algn="r"/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404BB-8A3D-FA64-59ED-28EFED2B09D2}"/>
              </a:ext>
            </a:extLst>
          </p:cNvPr>
          <p:cNvSpPr txBox="1"/>
          <p:nvPr/>
        </p:nvSpPr>
        <p:spPr>
          <a:xfrm>
            <a:off x="2231136" y="1991170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82ACB-1EB9-2682-2C88-31B5CE97BA03}"/>
              </a:ext>
            </a:extLst>
          </p:cNvPr>
          <p:cNvSpPr txBox="1"/>
          <p:nvPr/>
        </p:nvSpPr>
        <p:spPr>
          <a:xfrm>
            <a:off x="2904829" y="2716138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39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80964-A69E-A3B3-FF5A-EA6522D1D281}"/>
              </a:ext>
            </a:extLst>
          </p:cNvPr>
          <p:cNvSpPr txBox="1"/>
          <p:nvPr/>
        </p:nvSpPr>
        <p:spPr>
          <a:xfrm>
            <a:off x="3560440" y="3429000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BB52A-F291-D8AF-362B-EF5B2663DB7D}"/>
              </a:ext>
            </a:extLst>
          </p:cNvPr>
          <p:cNvSpPr txBox="1"/>
          <p:nvPr/>
        </p:nvSpPr>
        <p:spPr>
          <a:xfrm>
            <a:off x="4272156" y="4081329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942BD-3404-5812-97D0-E505892186D6}"/>
              </a:ext>
            </a:extLst>
          </p:cNvPr>
          <p:cNvSpPr txBox="1"/>
          <p:nvPr/>
        </p:nvSpPr>
        <p:spPr>
          <a:xfrm>
            <a:off x="4947274" y="4707308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4C60FB-979A-E8EF-DF35-3FCB7D838A1E}"/>
              </a:ext>
            </a:extLst>
          </p:cNvPr>
          <p:cNvSpPr txBox="1"/>
          <p:nvPr/>
        </p:nvSpPr>
        <p:spPr>
          <a:xfrm>
            <a:off x="5627894" y="5408064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4ECF4-AA7C-F849-E69B-8B02D2F396FF}"/>
              </a:ext>
            </a:extLst>
          </p:cNvPr>
          <p:cNvSpPr txBox="1"/>
          <p:nvPr/>
        </p:nvSpPr>
        <p:spPr>
          <a:xfrm>
            <a:off x="5058370" y="1966026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C4007-8684-292C-7041-454B0088557E}"/>
              </a:ext>
            </a:extLst>
          </p:cNvPr>
          <p:cNvSpPr txBox="1"/>
          <p:nvPr/>
        </p:nvSpPr>
        <p:spPr>
          <a:xfrm>
            <a:off x="4272156" y="3390631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2BACA-F5BF-EEC1-DC72-FEAA82E45EAE}"/>
              </a:ext>
            </a:extLst>
          </p:cNvPr>
          <p:cNvSpPr txBox="1"/>
          <p:nvPr/>
        </p:nvSpPr>
        <p:spPr>
          <a:xfrm>
            <a:off x="5648832" y="4039589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B1410-5E25-96C1-4407-019EF24DF7D0}"/>
              </a:ext>
            </a:extLst>
          </p:cNvPr>
          <p:cNvSpPr txBox="1"/>
          <p:nvPr/>
        </p:nvSpPr>
        <p:spPr>
          <a:xfrm>
            <a:off x="5627894" y="4723826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2DA5B-55FD-F029-7A76-C6F274836ACC}"/>
              </a:ext>
            </a:extLst>
          </p:cNvPr>
          <p:cNvSpPr txBox="1"/>
          <p:nvPr/>
        </p:nvSpPr>
        <p:spPr>
          <a:xfrm>
            <a:off x="2231136" y="4707308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8E65A2-5443-1D56-826C-F821306A7364}"/>
              </a:ext>
            </a:extLst>
          </p:cNvPr>
          <p:cNvSpPr txBox="1"/>
          <p:nvPr/>
        </p:nvSpPr>
        <p:spPr>
          <a:xfrm>
            <a:off x="4319115" y="5389646"/>
            <a:ext cx="44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4B13A50-D0F5-E8DB-A1B5-CBFC4437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7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emg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17" descr="Gráfico&#10;&#10;Descripción generada automáticamente">
            <a:extLst>
              <a:ext uri="{FF2B5EF4-FFF2-40B4-BE49-F238E27FC236}">
                <a16:creationId xmlns:a16="http://schemas.microsoft.com/office/drawing/2014/main" id="{5855269B-74C7-3AA4-F144-B624CF726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1" y="2671612"/>
            <a:ext cx="3380699" cy="25355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90E8FAB-1EE6-A9EA-69E3-F7096CD69BB5}"/>
              </a:ext>
            </a:extLst>
          </p:cNvPr>
          <p:cNvGrpSpPr/>
          <p:nvPr/>
        </p:nvGrpSpPr>
        <p:grpSpPr>
          <a:xfrm>
            <a:off x="9032904" y="3013185"/>
            <a:ext cx="2092880" cy="1745812"/>
            <a:chOff x="299394" y="3569656"/>
            <a:chExt cx="4487913" cy="3472526"/>
          </a:xfrm>
        </p:grpSpPr>
        <p:pic>
          <p:nvPicPr>
            <p:cNvPr id="12" name="Imagen 19" descr="Gráfico&#10;&#10;Descripción generada automáticamente">
              <a:extLst>
                <a:ext uri="{FF2B5EF4-FFF2-40B4-BE49-F238E27FC236}">
                  <a16:creationId xmlns:a16="http://schemas.microsoft.com/office/drawing/2014/main" id="{3CF4EEF6-A889-E3C9-6DF8-60FD1BD32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1" t="11944" r="9908" b="11119"/>
            <a:stretch/>
          </p:blipFill>
          <p:spPr>
            <a:xfrm>
              <a:off x="945560" y="3569656"/>
              <a:ext cx="3841747" cy="2882252"/>
            </a:xfrm>
            <a:prstGeom prst="rect">
              <a:avLst/>
            </a:prstGeom>
          </p:spPr>
        </p:pic>
        <p:pic>
          <p:nvPicPr>
            <p:cNvPr id="13" name="Imagen 20" descr="Gráfico&#10;&#10;Descripción generada automáticamente">
              <a:extLst>
                <a:ext uri="{FF2B5EF4-FFF2-40B4-BE49-F238E27FC236}">
                  <a16:creationId xmlns:a16="http://schemas.microsoft.com/office/drawing/2014/main" id="{827D0ED5-7573-2416-3D58-16D35C914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8" t="12696" r="10057" b="11404"/>
            <a:stretch/>
          </p:blipFill>
          <p:spPr>
            <a:xfrm>
              <a:off x="703271" y="3776246"/>
              <a:ext cx="3898831" cy="2880360"/>
            </a:xfrm>
            <a:prstGeom prst="rect">
              <a:avLst/>
            </a:prstGeom>
          </p:spPr>
        </p:pic>
        <p:pic>
          <p:nvPicPr>
            <p:cNvPr id="14" name="Imagen 19" descr="Gráfico&#10;&#10;Descripción generada automáticamente">
              <a:extLst>
                <a:ext uri="{FF2B5EF4-FFF2-40B4-BE49-F238E27FC236}">
                  <a16:creationId xmlns:a16="http://schemas.microsoft.com/office/drawing/2014/main" id="{F83E1865-3B33-64A6-0F8A-A88DEBD6D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1" t="11944" r="9908" b="11119"/>
            <a:stretch/>
          </p:blipFill>
          <p:spPr>
            <a:xfrm>
              <a:off x="567101" y="3970778"/>
              <a:ext cx="3841747" cy="2882252"/>
            </a:xfrm>
            <a:prstGeom prst="rect">
              <a:avLst/>
            </a:prstGeom>
          </p:spPr>
        </p:pic>
        <p:pic>
          <p:nvPicPr>
            <p:cNvPr id="15" name="Imagen 20" descr="Gráfico&#10;&#10;Descripción generada automáticamente">
              <a:extLst>
                <a:ext uri="{FF2B5EF4-FFF2-40B4-BE49-F238E27FC236}">
                  <a16:creationId xmlns:a16="http://schemas.microsoft.com/office/drawing/2014/main" id="{660C066F-9C8E-4D75-4D9B-0B99F5AF2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8" t="12696" r="10057" b="11404"/>
            <a:stretch/>
          </p:blipFill>
          <p:spPr>
            <a:xfrm>
              <a:off x="299394" y="4161822"/>
              <a:ext cx="3898831" cy="288036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97CE7D-B935-92B5-743B-6BCB580D5E94}"/>
              </a:ext>
            </a:extLst>
          </p:cNvPr>
          <p:cNvGrpSpPr/>
          <p:nvPr/>
        </p:nvGrpSpPr>
        <p:grpSpPr>
          <a:xfrm>
            <a:off x="6649924" y="3013185"/>
            <a:ext cx="2092880" cy="1745812"/>
            <a:chOff x="299394" y="3569656"/>
            <a:chExt cx="4487913" cy="3472526"/>
          </a:xfrm>
        </p:grpSpPr>
        <p:pic>
          <p:nvPicPr>
            <p:cNvPr id="9" name="Imagen 19" descr="Gráfico&#10;&#10;Descripción generada automáticamente">
              <a:extLst>
                <a:ext uri="{FF2B5EF4-FFF2-40B4-BE49-F238E27FC236}">
                  <a16:creationId xmlns:a16="http://schemas.microsoft.com/office/drawing/2014/main" id="{ABA5411C-7370-4FD3-0FAF-F071BF773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1" t="11944" r="9908" b="11119"/>
            <a:stretch/>
          </p:blipFill>
          <p:spPr>
            <a:xfrm>
              <a:off x="945560" y="3569656"/>
              <a:ext cx="3841747" cy="2882252"/>
            </a:xfrm>
            <a:prstGeom prst="rect">
              <a:avLst/>
            </a:prstGeom>
          </p:spPr>
        </p:pic>
        <p:pic>
          <p:nvPicPr>
            <p:cNvPr id="11" name="Imagen 20" descr="Gráfico&#10;&#10;Descripción generada automáticamente">
              <a:extLst>
                <a:ext uri="{FF2B5EF4-FFF2-40B4-BE49-F238E27FC236}">
                  <a16:creationId xmlns:a16="http://schemas.microsoft.com/office/drawing/2014/main" id="{F699AF35-B01B-1EA4-0DA9-317D20DCB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8" t="12696" r="10057" b="11404"/>
            <a:stretch/>
          </p:blipFill>
          <p:spPr>
            <a:xfrm>
              <a:off x="703271" y="3776246"/>
              <a:ext cx="3898831" cy="2880360"/>
            </a:xfrm>
            <a:prstGeom prst="rect">
              <a:avLst/>
            </a:prstGeom>
          </p:spPr>
        </p:pic>
        <p:pic>
          <p:nvPicPr>
            <p:cNvPr id="17" name="Imagen 19" descr="Gráfico&#10;&#10;Descripción generada automáticamente">
              <a:extLst>
                <a:ext uri="{FF2B5EF4-FFF2-40B4-BE49-F238E27FC236}">
                  <a16:creationId xmlns:a16="http://schemas.microsoft.com/office/drawing/2014/main" id="{FC08E46B-5BDF-9EB5-56FF-B1FFE944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1" t="11944" r="9908" b="11119"/>
            <a:stretch/>
          </p:blipFill>
          <p:spPr>
            <a:xfrm>
              <a:off x="567101" y="3970778"/>
              <a:ext cx="3841747" cy="2882252"/>
            </a:xfrm>
            <a:prstGeom prst="rect">
              <a:avLst/>
            </a:prstGeom>
          </p:spPr>
        </p:pic>
        <p:pic>
          <p:nvPicPr>
            <p:cNvPr id="18" name="Imagen 20" descr="Gráfico&#10;&#10;Descripción generada automáticamente">
              <a:extLst>
                <a:ext uri="{FF2B5EF4-FFF2-40B4-BE49-F238E27FC236}">
                  <a16:creationId xmlns:a16="http://schemas.microsoft.com/office/drawing/2014/main" id="{BA325682-C234-11B7-D626-60868B259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8" t="12696" r="10057" b="11404"/>
            <a:stretch/>
          </p:blipFill>
          <p:spPr>
            <a:xfrm>
              <a:off x="299394" y="4161822"/>
              <a:ext cx="3898831" cy="2880360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8F0291-855B-31B0-C1B0-1D9E78F6CE30}"/>
              </a:ext>
            </a:extLst>
          </p:cNvPr>
          <p:cNvCxnSpPr/>
          <p:nvPr/>
        </p:nvCxnSpPr>
        <p:spPr>
          <a:xfrm>
            <a:off x="4443813" y="3939374"/>
            <a:ext cx="18373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45A0A3-19F9-0AE5-F019-F69CA236884E}"/>
              </a:ext>
            </a:extLst>
          </p:cNvPr>
          <p:cNvSpPr txBox="1"/>
          <p:nvPr/>
        </p:nvSpPr>
        <p:spPr>
          <a:xfrm>
            <a:off x="6636261" y="2188292"/>
            <a:ext cx="44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450 </a:t>
            </a:r>
            <a:r>
              <a:rPr lang="es-ES" dirty="0" err="1"/>
              <a:t>samples</a:t>
            </a:r>
            <a:r>
              <a:rPr lang="es-ES" dirty="0"/>
              <a:t> per </a:t>
            </a:r>
            <a:r>
              <a:rPr lang="es-ES" dirty="0" err="1"/>
              <a:t>grasping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2700 </a:t>
            </a:r>
            <a:r>
              <a:rPr lang="es-ES" dirty="0" err="1">
                <a:sym typeface="Wingdings" panose="05000000000000000000" pitchFamily="2" charset="2"/>
              </a:rPr>
              <a:t>samples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A235C-689E-EE36-0D2D-7B314F4A2AFE}"/>
              </a:ext>
            </a:extLst>
          </p:cNvPr>
          <p:cNvSpPr txBox="1"/>
          <p:nvPr/>
        </p:nvSpPr>
        <p:spPr>
          <a:xfrm>
            <a:off x="6649924" y="5223325"/>
            <a:ext cx="44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2 RGB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[480 X 640 X 6]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AA97D-753F-B49E-3DFC-050561E5A381}"/>
              </a:ext>
            </a:extLst>
          </p:cNvPr>
          <p:cNvSpPr/>
          <p:nvPr/>
        </p:nvSpPr>
        <p:spPr>
          <a:xfrm flipH="1">
            <a:off x="0" y="2226127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3724F-9625-46DA-198C-55CF382874C1}"/>
              </a:ext>
            </a:extLst>
          </p:cNvPr>
          <p:cNvSpPr txBox="1"/>
          <p:nvPr/>
        </p:nvSpPr>
        <p:spPr>
          <a:xfrm>
            <a:off x="1354888" y="5816539"/>
            <a:ext cx="44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Split </a:t>
            </a:r>
            <a:r>
              <a:rPr lang="es-ES" sz="2400" dirty="0">
                <a:sym typeface="Wingdings" panose="05000000000000000000" pitchFamily="2" charset="2"/>
              </a:rPr>
              <a:t> 80% - 10% - 10%</a:t>
            </a:r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3D5CFB-8514-EEEE-250D-367977FE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D9A0861-20F5-2F9A-6ABE-0A1B773D0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87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Classifier</a:t>
            </a:r>
            <a:r>
              <a:rPr lang="es-ES" dirty="0"/>
              <a:t> – Resnet-18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F27FCAF2-9EEC-A273-A759-12377C2F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23" y="1761954"/>
            <a:ext cx="3207361" cy="296178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FC4A85-829B-B6B5-BA00-1500EBC9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16" y="1761954"/>
            <a:ext cx="5780899" cy="15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11">
            <a:extLst>
              <a:ext uri="{FF2B5EF4-FFF2-40B4-BE49-F238E27FC236}">
                <a16:creationId xmlns:a16="http://schemas.microsoft.com/office/drawing/2014/main" id="{1616B4A5-3947-13BE-CDEA-1B00E674E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361"/>
              </p:ext>
            </p:extLst>
          </p:nvPr>
        </p:nvGraphicFramePr>
        <p:xfrm>
          <a:off x="1535812" y="4723740"/>
          <a:ext cx="4560188" cy="176449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417958">
                  <a:extLst>
                    <a:ext uri="{9D8B030D-6E8A-4147-A177-3AD203B41FA5}">
                      <a16:colId xmlns:a16="http://schemas.microsoft.com/office/drawing/2014/main" val="3292060016"/>
                    </a:ext>
                  </a:extLst>
                </a:gridCol>
                <a:gridCol w="1142230">
                  <a:extLst>
                    <a:ext uri="{9D8B030D-6E8A-4147-A177-3AD203B41FA5}">
                      <a16:colId xmlns:a16="http://schemas.microsoft.com/office/drawing/2014/main" val="1091519907"/>
                    </a:ext>
                  </a:extLst>
                </a:gridCol>
              </a:tblGrid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Batch</a:t>
                      </a:r>
                      <a:r>
                        <a:rPr lang="es-ES" sz="1800" b="0" dirty="0"/>
                        <a:t> </a:t>
                      </a:r>
                      <a:r>
                        <a:rPr lang="es-ES" sz="1800" b="0" dirty="0" err="1"/>
                        <a:t>size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924305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Epochs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456751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Learning</a:t>
                      </a:r>
                      <a:r>
                        <a:rPr lang="es-ES" sz="1800" b="0" dirty="0"/>
                        <a:t> </a:t>
                      </a:r>
                      <a:r>
                        <a:rPr lang="es-ES" sz="1800" b="0" dirty="0" err="1"/>
                        <a:t>rate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75366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Momentum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92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2AA9EE-3A5E-81FE-E31E-8D4FDD2FBB4E}"/>
              </a:ext>
            </a:extLst>
          </p:cNvPr>
          <p:cNvSpPr txBox="1"/>
          <p:nvPr/>
        </p:nvSpPr>
        <p:spPr>
          <a:xfrm>
            <a:off x="7587322" y="4845177"/>
            <a:ext cx="383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Residual Block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8070-97B0-B580-BA83-DF458180DE95}"/>
              </a:ext>
            </a:extLst>
          </p:cNvPr>
          <p:cNvSpPr txBox="1"/>
          <p:nvPr/>
        </p:nvSpPr>
        <p:spPr>
          <a:xfrm>
            <a:off x="2060084" y="3369328"/>
            <a:ext cx="383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ResNet-18, 18 </a:t>
            </a:r>
            <a:r>
              <a:rPr lang="es-ES" sz="1600" dirty="0" err="1"/>
              <a:t>layers</a:t>
            </a: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4BB158-049E-516B-0A3B-95F924683AB3}"/>
              </a:ext>
            </a:extLst>
          </p:cNvPr>
          <p:cNvSpPr/>
          <p:nvPr/>
        </p:nvSpPr>
        <p:spPr>
          <a:xfrm>
            <a:off x="1078827" y="1761954"/>
            <a:ext cx="525408" cy="1557442"/>
          </a:xfrm>
          <a:prstGeom prst="roundRect">
            <a:avLst/>
          </a:prstGeom>
          <a:solidFill>
            <a:srgbClr val="FF0000">
              <a:alpha val="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DD83E7-154D-698B-FC8E-483F5471F128}"/>
              </a:ext>
            </a:extLst>
          </p:cNvPr>
          <p:cNvSpPr/>
          <p:nvPr/>
        </p:nvSpPr>
        <p:spPr>
          <a:xfrm>
            <a:off x="6340807" y="1761954"/>
            <a:ext cx="525408" cy="1557442"/>
          </a:xfrm>
          <a:prstGeom prst="roundRect">
            <a:avLst/>
          </a:prstGeom>
          <a:solidFill>
            <a:srgbClr val="FF0000">
              <a:alpha val="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347326-BCD5-D2AD-4D98-806424C2883F}"/>
              </a:ext>
            </a:extLst>
          </p:cNvPr>
          <p:cNvCxnSpPr/>
          <p:nvPr/>
        </p:nvCxnSpPr>
        <p:spPr>
          <a:xfrm flipV="1">
            <a:off x="743484" y="3319396"/>
            <a:ext cx="341832" cy="492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F287C3-CE51-1DE1-C365-40C885068013}"/>
              </a:ext>
            </a:extLst>
          </p:cNvPr>
          <p:cNvCxnSpPr>
            <a:cxnSpLocks/>
          </p:cNvCxnSpPr>
          <p:nvPr/>
        </p:nvCxnSpPr>
        <p:spPr>
          <a:xfrm flipH="1" flipV="1">
            <a:off x="6836549" y="3319396"/>
            <a:ext cx="310037" cy="492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70322E-CA62-82CE-C0BE-7D3236C59C40}"/>
              </a:ext>
            </a:extLst>
          </p:cNvPr>
          <p:cNvSpPr txBox="1"/>
          <p:nvPr/>
        </p:nvSpPr>
        <p:spPr>
          <a:xfrm>
            <a:off x="1900225" y="4248121"/>
            <a:ext cx="383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Hyperparameters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D9AE31-D708-51C9-C781-B67F714481DB}"/>
              </a:ext>
            </a:extLst>
          </p:cNvPr>
          <p:cNvSpPr txBox="1"/>
          <p:nvPr/>
        </p:nvSpPr>
        <p:spPr>
          <a:xfrm>
            <a:off x="6653442" y="5654495"/>
            <a:ext cx="3831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Optimizer</a:t>
            </a:r>
            <a:r>
              <a:rPr lang="es-ES" sz="2000" dirty="0"/>
              <a:t>:   SGD + </a:t>
            </a:r>
            <a:r>
              <a:rPr lang="es-ES" sz="2000" dirty="0" err="1"/>
              <a:t>Momentum</a:t>
            </a:r>
            <a:endParaRPr lang="es-ES" sz="2000" dirty="0"/>
          </a:p>
          <a:p>
            <a:pPr algn="ctr"/>
            <a:r>
              <a:rPr lang="es-ES" sz="2000" dirty="0" err="1"/>
              <a:t>Loss</a:t>
            </a:r>
            <a:r>
              <a:rPr lang="es-ES" sz="2000" dirty="0"/>
              <a:t> </a:t>
            </a:r>
            <a:r>
              <a:rPr lang="es-ES" sz="2000" dirty="0" err="1"/>
              <a:t>function</a:t>
            </a:r>
            <a:r>
              <a:rPr lang="es-ES" sz="2000" dirty="0"/>
              <a:t>:   CE </a:t>
            </a:r>
            <a:r>
              <a:rPr lang="es-ES" sz="2000" dirty="0" err="1"/>
              <a:t>Loss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ADF523-8FDC-6796-9844-2ECE03B5D5AB}"/>
              </a:ext>
            </a:extLst>
          </p:cNvPr>
          <p:cNvSpPr/>
          <p:nvPr/>
        </p:nvSpPr>
        <p:spPr>
          <a:xfrm flipH="1">
            <a:off x="0" y="2559416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0D057-AC01-6C65-CB35-E5284485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923AE02-01EB-5CAB-B1CD-94B76E6C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8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First part:</a:t>
            </a:r>
          </a:p>
          <a:p>
            <a:pPr lvl="1"/>
            <a:r>
              <a:rPr lang="en-US" sz="2200" b="1" dirty="0" err="1">
                <a:sym typeface="Wingdings" panose="05000000000000000000" pitchFamily="2" charset="2"/>
              </a:rPr>
              <a:t>sEMG</a:t>
            </a:r>
            <a:r>
              <a:rPr lang="en-US" sz="2200" dirty="0">
                <a:sym typeface="Wingdings" panose="05000000000000000000" pitchFamily="2" charset="2"/>
              </a:rPr>
              <a:t> classification provided </a:t>
            </a:r>
            <a:r>
              <a:rPr lang="en-US" sz="2200" b="1" dirty="0">
                <a:sym typeface="Wingdings" panose="05000000000000000000" pitchFamily="2" charset="2"/>
              </a:rPr>
              <a:t>good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b="1" dirty="0">
                <a:sym typeface="Wingdings" panose="05000000000000000000" pitchFamily="2" charset="2"/>
              </a:rPr>
              <a:t>results  </a:t>
            </a:r>
            <a:r>
              <a:rPr lang="en-US" sz="2200" dirty="0">
                <a:sym typeface="Wingdings" panose="05000000000000000000" pitchFamily="2" charset="2"/>
              </a:rPr>
              <a:t>similar to the reference paper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Future steps:</a:t>
            </a:r>
          </a:p>
          <a:p>
            <a:pPr lvl="2"/>
            <a:r>
              <a:rPr lang="en-US" sz="2400" b="1" dirty="0">
                <a:sym typeface="Wingdings" panose="05000000000000000000" pitchFamily="2" charset="2"/>
              </a:rPr>
              <a:t>Extend </a:t>
            </a:r>
            <a:r>
              <a:rPr lang="en-US" sz="2400" b="1" dirty="0" err="1">
                <a:sym typeface="Wingdings" panose="05000000000000000000" pitchFamily="2" charset="2"/>
              </a:rPr>
              <a:t>sEMG</a:t>
            </a:r>
            <a:r>
              <a:rPr lang="en-US" sz="2400" b="1" dirty="0">
                <a:sym typeface="Wingdings" panose="05000000000000000000" pitchFamily="2" charset="2"/>
              </a:rPr>
              <a:t> dataset</a:t>
            </a:r>
            <a:r>
              <a:rPr lang="en-US" sz="2400" dirty="0">
                <a:sym typeface="Wingdings" panose="05000000000000000000" pitchFamily="2" charset="2"/>
              </a:rPr>
              <a:t> to more grasping types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9D415-6A70-137B-43F6-87723C69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93" b="22087"/>
          <a:stretch/>
        </p:blipFill>
        <p:spPr>
          <a:xfrm>
            <a:off x="2405782" y="4120361"/>
            <a:ext cx="7685233" cy="2502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8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First part:</a:t>
            </a:r>
          </a:p>
          <a:p>
            <a:pPr lvl="1"/>
            <a:r>
              <a:rPr lang="en-US" sz="2200" b="1" dirty="0" err="1">
                <a:sym typeface="Wingdings" panose="05000000000000000000" pitchFamily="2" charset="2"/>
              </a:rPr>
              <a:t>sEMG</a:t>
            </a:r>
            <a:r>
              <a:rPr lang="en-US" sz="2200" dirty="0">
                <a:sym typeface="Wingdings" panose="05000000000000000000" pitchFamily="2" charset="2"/>
              </a:rPr>
              <a:t> classification provided </a:t>
            </a:r>
            <a:r>
              <a:rPr lang="en-US" sz="2200" b="1" dirty="0">
                <a:sym typeface="Wingdings" panose="05000000000000000000" pitchFamily="2" charset="2"/>
              </a:rPr>
              <a:t>good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b="1" dirty="0">
                <a:sym typeface="Wingdings" panose="05000000000000000000" pitchFamily="2" charset="2"/>
              </a:rPr>
              <a:t>results  </a:t>
            </a:r>
            <a:r>
              <a:rPr lang="en-US" sz="2200" dirty="0">
                <a:sym typeface="Wingdings" panose="05000000000000000000" pitchFamily="2" charset="2"/>
              </a:rPr>
              <a:t>similar to the reference paper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Future steps:</a:t>
            </a:r>
          </a:p>
          <a:p>
            <a:pPr lvl="2"/>
            <a:r>
              <a:rPr lang="en-US" sz="2400" b="1" dirty="0">
                <a:sym typeface="Wingdings" panose="05000000000000000000" pitchFamily="2" charset="2"/>
              </a:rPr>
              <a:t>Extend </a:t>
            </a:r>
            <a:r>
              <a:rPr lang="en-US" sz="2400" b="1" dirty="0" err="1">
                <a:sym typeface="Wingdings" panose="05000000000000000000" pitchFamily="2" charset="2"/>
              </a:rPr>
              <a:t>sEMG</a:t>
            </a:r>
            <a:r>
              <a:rPr lang="en-US" sz="2400" b="1" dirty="0">
                <a:sym typeface="Wingdings" panose="05000000000000000000" pitchFamily="2" charset="2"/>
              </a:rPr>
              <a:t> dataset</a:t>
            </a:r>
            <a:r>
              <a:rPr lang="en-US" sz="2400" dirty="0">
                <a:sym typeface="Wingdings" panose="05000000000000000000" pitchFamily="2" charset="2"/>
              </a:rPr>
              <a:t> to more grasping types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9D415-6A70-137B-43F6-87723C69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93" b="22087"/>
          <a:stretch/>
        </p:blipFill>
        <p:spPr>
          <a:xfrm>
            <a:off x="2405782" y="4120361"/>
            <a:ext cx="7685233" cy="2502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Discussion</a:t>
            </a:r>
            <a:r>
              <a:rPr lang="es-ES" dirty="0"/>
              <a:t> and 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ym typeface="Wingdings" panose="05000000000000000000" pitchFamily="2" charset="2"/>
              </a:rPr>
              <a:t>First part:</a:t>
            </a:r>
          </a:p>
          <a:p>
            <a:pPr lvl="1"/>
            <a:r>
              <a:rPr lang="en-US" sz="2200" b="1" dirty="0" err="1">
                <a:sym typeface="Wingdings" panose="05000000000000000000" pitchFamily="2" charset="2"/>
              </a:rPr>
              <a:t>sEMG</a:t>
            </a:r>
            <a:r>
              <a:rPr lang="en-US" sz="2200" dirty="0">
                <a:sym typeface="Wingdings" panose="05000000000000000000" pitchFamily="2" charset="2"/>
              </a:rPr>
              <a:t> classification provided </a:t>
            </a:r>
            <a:r>
              <a:rPr lang="en-US" sz="2200" b="1" dirty="0">
                <a:sym typeface="Wingdings" panose="05000000000000000000" pitchFamily="2" charset="2"/>
              </a:rPr>
              <a:t>good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b="1" dirty="0">
                <a:sym typeface="Wingdings" panose="05000000000000000000" pitchFamily="2" charset="2"/>
              </a:rPr>
              <a:t>results  </a:t>
            </a:r>
            <a:r>
              <a:rPr lang="en-US" sz="2200" dirty="0">
                <a:sym typeface="Wingdings" panose="05000000000000000000" pitchFamily="2" charset="2"/>
              </a:rPr>
              <a:t>similar to the reference paper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Future steps:</a:t>
            </a:r>
          </a:p>
          <a:p>
            <a:pPr lvl="2"/>
            <a:r>
              <a:rPr lang="en-US" sz="2400" b="1" dirty="0">
                <a:sym typeface="Wingdings" panose="05000000000000000000" pitchFamily="2" charset="2"/>
              </a:rPr>
              <a:t>Extend </a:t>
            </a:r>
            <a:r>
              <a:rPr lang="en-US" sz="2400" b="1" dirty="0" err="1">
                <a:sym typeface="Wingdings" panose="05000000000000000000" pitchFamily="2" charset="2"/>
              </a:rPr>
              <a:t>sEMG</a:t>
            </a:r>
            <a:r>
              <a:rPr lang="en-US" sz="2400" b="1" dirty="0">
                <a:sym typeface="Wingdings" panose="05000000000000000000" pitchFamily="2" charset="2"/>
              </a:rPr>
              <a:t> dataset</a:t>
            </a:r>
            <a:r>
              <a:rPr lang="en-US" sz="2400" dirty="0">
                <a:sym typeface="Wingdings" panose="05000000000000000000" pitchFamily="2" charset="2"/>
              </a:rPr>
              <a:t> to more grasping types</a:t>
            </a:r>
          </a:p>
          <a:p>
            <a:pPr lvl="2"/>
            <a:r>
              <a:rPr lang="en-US" sz="2400" b="1" dirty="0">
                <a:sym typeface="Wingdings" panose="05000000000000000000" pitchFamily="2" charset="2"/>
              </a:rPr>
              <a:t>Feed raw EMG to model </a:t>
            </a:r>
            <a:r>
              <a:rPr lang="en-US" sz="2400" dirty="0">
                <a:sym typeface="Wingdings" panose="05000000000000000000" pitchFamily="2" charset="2"/>
              </a:rPr>
              <a:t> improvement in real-time performance</a:t>
            </a:r>
          </a:p>
          <a:p>
            <a:pPr lvl="2"/>
            <a:endParaRPr lang="en-US" sz="24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5" name="Picture 2" descr="Applied Sciences | Free Full-Text | Assessment on Stationarity of EMG  Signals with Different Windows Size During Isotonic Contractions">
            <a:extLst>
              <a:ext uri="{FF2B5EF4-FFF2-40B4-BE49-F238E27FC236}">
                <a16:creationId xmlns:a16="http://schemas.microsoft.com/office/drawing/2014/main" id="{26826EAB-383A-E755-B89C-5C4CB3D8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8" y="4631140"/>
            <a:ext cx="3654644" cy="20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2450A9-EA40-A112-4E1C-38D8BDBD3E97}"/>
              </a:ext>
            </a:extLst>
          </p:cNvPr>
          <p:cNvSpPr/>
          <p:nvPr/>
        </p:nvSpPr>
        <p:spPr>
          <a:xfrm>
            <a:off x="6095999" y="5055484"/>
            <a:ext cx="2452644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DL </a:t>
            </a:r>
            <a:r>
              <a:rPr lang="es-ES" dirty="0" err="1"/>
              <a:t>Classifier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Grasping</a:t>
            </a:r>
            <a:r>
              <a:rPr lang="es-ES" dirty="0"/>
              <a:t> </a:t>
            </a:r>
            <a:r>
              <a:rPr lang="es-ES" dirty="0" err="1"/>
              <a:t>Selection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7E8251-3482-B0E8-20E2-AB1941E0058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438252" y="5514834"/>
            <a:ext cx="1657747" cy="14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25189D-3A70-7320-A797-E27802E4F456}"/>
              </a:ext>
            </a:extLst>
          </p:cNvPr>
          <p:cNvSpPr txBox="1"/>
          <p:nvPr/>
        </p:nvSpPr>
        <p:spPr>
          <a:xfrm>
            <a:off x="8701043" y="5222445"/>
            <a:ext cx="266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Less</a:t>
            </a:r>
            <a:r>
              <a:rPr lang="es-ES" sz="1600" dirty="0"/>
              <a:t> </a:t>
            </a:r>
            <a:r>
              <a:rPr lang="es-ES" sz="1600" dirty="0" err="1"/>
              <a:t>computation</a:t>
            </a:r>
            <a:r>
              <a:rPr lang="es-ES" sz="1600" dirty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spectrograms</a:t>
            </a:r>
            <a:r>
              <a:rPr lang="es-ES" sz="1600" dirty="0"/>
              <a:t>!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C2499-2078-7827-F7F9-7FCAAAAC21A0}"/>
              </a:ext>
            </a:extLst>
          </p:cNvPr>
          <p:cNvSpPr/>
          <p:nvPr/>
        </p:nvSpPr>
        <p:spPr>
          <a:xfrm flipH="1">
            <a:off x="0" y="4242941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B46E0-034B-0626-DA68-D5D09BD4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38E541-4709-64D2-2D33-24671A6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INTRODUCTION AND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r>
              <a:rPr lang="en-US" sz="2400" b="1" dirty="0"/>
              <a:t>Abandon rate </a:t>
            </a:r>
            <a:r>
              <a:rPr lang="en-US" sz="2400" dirty="0"/>
              <a:t>of </a:t>
            </a:r>
            <a:r>
              <a:rPr lang="en-US" sz="2400" dirty="0" err="1"/>
              <a:t>neuroprosthetic</a:t>
            </a:r>
            <a:r>
              <a:rPr lang="en-US" sz="2400" dirty="0"/>
              <a:t> devices for upper limb amputees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≈ 50%</a:t>
            </a:r>
          </a:p>
          <a:p>
            <a:r>
              <a:rPr lang="en-US" sz="2400" dirty="0">
                <a:sym typeface="Wingdings" panose="05000000000000000000" pitchFamily="2" charset="2"/>
              </a:rPr>
              <a:t>Due to:</a:t>
            </a:r>
          </a:p>
          <a:p>
            <a:pPr lvl="1"/>
            <a:r>
              <a:rPr lang="en-US" sz="2000" b="1" dirty="0">
                <a:sym typeface="Wingdings" panose="05000000000000000000" pitchFamily="2" charset="2"/>
              </a:rPr>
              <a:t>Difficulties</a:t>
            </a:r>
            <a:r>
              <a:rPr lang="en-US" sz="2000" dirty="0">
                <a:sym typeface="Wingdings" panose="05000000000000000000" pitchFamily="2" charset="2"/>
              </a:rPr>
              <a:t> in usage control and grasping selection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08F31-31FE-7EDC-5BC3-1A5E832BDCAE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2EB03-7D2F-B7A7-4003-38B64D8F05C2}"/>
              </a:ext>
            </a:extLst>
          </p:cNvPr>
          <p:cNvSpPr/>
          <p:nvPr/>
        </p:nvSpPr>
        <p:spPr>
          <a:xfrm flipH="1">
            <a:off x="0" y="0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54898-C847-024B-782A-3854FA4B8A22}"/>
              </a:ext>
            </a:extLst>
          </p:cNvPr>
          <p:cNvSpPr txBox="1"/>
          <p:nvPr/>
        </p:nvSpPr>
        <p:spPr>
          <a:xfrm>
            <a:off x="1525583" y="6172666"/>
            <a:ext cx="289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Upper</a:t>
            </a:r>
            <a:r>
              <a:rPr lang="es-ES" dirty="0"/>
              <a:t> </a:t>
            </a:r>
            <a:r>
              <a:rPr lang="es-ES" dirty="0" err="1"/>
              <a:t>limb</a:t>
            </a:r>
            <a:r>
              <a:rPr lang="es-ES" dirty="0"/>
              <a:t> </a:t>
            </a:r>
            <a:r>
              <a:rPr lang="es-ES" dirty="0" err="1"/>
              <a:t>neuroprosthetic</a:t>
            </a:r>
            <a:endParaRPr lang="en-US" dirty="0"/>
          </a:p>
        </p:txBody>
      </p:sp>
      <p:pic>
        <p:nvPicPr>
          <p:cNvPr id="4098" name="Picture 2" descr="Prosthetic Technology | Arm Dynamics">
            <a:extLst>
              <a:ext uri="{FF2B5EF4-FFF2-40B4-BE49-F238E27FC236}">
                <a16:creationId xmlns:a16="http://schemas.microsoft.com/office/drawing/2014/main" id="{B18A6D0E-DCC4-2245-B4AF-EA01E04D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59" y="3589234"/>
            <a:ext cx="3804463" cy="25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F4D1F8-46DF-FAFC-8D03-1DB52591E12D}"/>
              </a:ext>
            </a:extLst>
          </p:cNvPr>
          <p:cNvGrpSpPr/>
          <p:nvPr/>
        </p:nvGrpSpPr>
        <p:grpSpPr>
          <a:xfrm>
            <a:off x="5767597" y="3567147"/>
            <a:ext cx="5199160" cy="2974851"/>
            <a:chOff x="5767597" y="3567147"/>
            <a:chExt cx="5199160" cy="29748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2C6984-B74B-3A86-994A-2C77575A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9161" y="3567147"/>
              <a:ext cx="3267596" cy="25834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E8E961-4FC5-F29C-636E-D1F865E748CB}"/>
                </a:ext>
              </a:extLst>
            </p:cNvPr>
            <p:cNvSpPr txBox="1"/>
            <p:nvPr/>
          </p:nvSpPr>
          <p:spPr>
            <a:xfrm>
              <a:off x="7887552" y="6172666"/>
              <a:ext cx="2890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Myoelectric</a:t>
              </a:r>
              <a:r>
                <a:rPr lang="es-ES" dirty="0"/>
                <a:t> </a:t>
              </a:r>
              <a:r>
                <a:rPr lang="es-ES" dirty="0" err="1"/>
                <a:t>hand</a:t>
              </a:r>
              <a:r>
                <a:rPr lang="es-ES" dirty="0"/>
                <a:t> </a:t>
              </a:r>
              <a:r>
                <a:rPr lang="es-ES" dirty="0" err="1"/>
                <a:t>graspings</a:t>
              </a:r>
              <a:endParaRPr lang="en-US" dirty="0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90A61DD-C3BD-D579-A4DA-6E12409ED6D6}"/>
                </a:ext>
              </a:extLst>
            </p:cNvPr>
            <p:cNvSpPr/>
            <p:nvPr/>
          </p:nvSpPr>
          <p:spPr>
            <a:xfrm>
              <a:off x="5767597" y="4286294"/>
              <a:ext cx="1860069" cy="1396659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Grasping</a:t>
              </a:r>
              <a:r>
                <a:rPr lang="es-ES" sz="1200" dirty="0">
                  <a:solidFill>
                    <a:schemeClr val="tx1"/>
                  </a:solidFill>
                </a:rPr>
                <a:t> </a:t>
              </a:r>
              <a:r>
                <a:rPr lang="es-ES" sz="1200" dirty="0" err="1">
                  <a:solidFill>
                    <a:schemeClr val="tx1"/>
                  </a:solidFill>
                </a:rPr>
                <a:t>selection</a:t>
              </a:r>
              <a:r>
                <a:rPr lang="es-ES" sz="1200" dirty="0">
                  <a:solidFill>
                    <a:schemeClr val="tx1"/>
                  </a:solidFill>
                </a:rPr>
                <a:t> </a:t>
              </a:r>
              <a:r>
                <a:rPr lang="es-ES" sz="1200" dirty="0" err="1">
                  <a:solidFill>
                    <a:schemeClr val="tx1"/>
                  </a:solidFill>
                </a:rPr>
                <a:t>is</a:t>
              </a:r>
              <a:r>
                <a:rPr lang="es-ES" sz="1200" dirty="0">
                  <a:solidFill>
                    <a:schemeClr val="tx1"/>
                  </a:solidFill>
                </a:rPr>
                <a:t> done </a:t>
              </a:r>
              <a:r>
                <a:rPr lang="es-ES" sz="1200" dirty="0" err="1">
                  <a:solidFill>
                    <a:schemeClr val="tx1"/>
                  </a:solidFill>
                </a:rPr>
                <a:t>with</a:t>
              </a:r>
              <a:r>
                <a:rPr lang="es-ES" sz="1200" dirty="0">
                  <a:solidFill>
                    <a:schemeClr val="tx1"/>
                  </a:solidFill>
                </a:rPr>
                <a:t> a switch…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C6CE4A-B70A-721F-B59C-F26470A2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15" y="6217920"/>
            <a:ext cx="365760" cy="365760"/>
          </a:xfrm>
        </p:spPr>
        <p:txBody>
          <a:bodyPr/>
          <a:lstStyle/>
          <a:p>
            <a:fld id="{59B82C14-09C6-4462-8ECA-AD441FFDB49F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FFB364A-4F43-4EFF-5B09-1F57D26B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4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Discussion</a:t>
            </a:r>
            <a:r>
              <a:rPr lang="es-ES" dirty="0"/>
              <a:t> and 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ym typeface="Wingdings" panose="05000000000000000000" pitchFamily="2" charset="2"/>
              </a:rPr>
              <a:t>Second part: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Investigate </a:t>
            </a:r>
            <a:r>
              <a:rPr lang="en-US" sz="2400" b="1" dirty="0" err="1">
                <a:sym typeface="Wingdings" panose="05000000000000000000" pitchFamily="2" charset="2"/>
              </a:rPr>
              <a:t>DexGraspnet</a:t>
            </a:r>
            <a:endParaRPr lang="en-US" sz="2400" b="1" dirty="0">
              <a:sym typeface="Wingdings" panose="05000000000000000000" pitchFamily="2" charset="2"/>
            </a:endParaRP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Implement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>
                <a:sym typeface="Wingdings" panose="05000000000000000000" pitchFamily="2" charset="2"/>
              </a:rPr>
              <a:t>new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>
                <a:sym typeface="Wingdings" panose="05000000000000000000" pitchFamily="2" charset="2"/>
              </a:rPr>
              <a:t>pipeline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B89F5-501B-5F7A-78DE-63F43000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253" y="2749130"/>
            <a:ext cx="6655338" cy="3047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6ED069-49E3-FD8D-4AF4-43159AFD1A72}"/>
              </a:ext>
            </a:extLst>
          </p:cNvPr>
          <p:cNvSpPr/>
          <p:nvPr/>
        </p:nvSpPr>
        <p:spPr>
          <a:xfrm flipH="1">
            <a:off x="0" y="4960792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A7C25-4552-2133-DF0B-0BDE7993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DA32900-0EB1-B773-0C9D-09353473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9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1825-F87F-0E48-070B-30234CE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03" y="2582505"/>
            <a:ext cx="9006993" cy="1692989"/>
          </a:xfrm>
        </p:spPr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stage</a:t>
            </a:r>
            <a:r>
              <a:rPr lang="es-ES" dirty="0"/>
              <a:t> – generative </a:t>
            </a:r>
            <a:r>
              <a:rPr lang="en-US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4E86E-9471-3EEF-C3C4-6628A610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7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BF915C-9597-B0EE-CA51-D156316DA365}"/>
              </a:ext>
            </a:extLst>
          </p:cNvPr>
          <p:cNvSpPr/>
          <p:nvPr/>
        </p:nvSpPr>
        <p:spPr>
          <a:xfrm>
            <a:off x="426226" y="1670918"/>
            <a:ext cx="11286966" cy="4686414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488958-6E2B-BE07-D763-3D36B6D37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2"/>
          <a:stretch/>
        </p:blipFill>
        <p:spPr>
          <a:xfrm>
            <a:off x="1143152" y="2385342"/>
            <a:ext cx="4129483" cy="3522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F3DC0-8DF6-4099-CCE4-DA972879D76F}"/>
              </a:ext>
            </a:extLst>
          </p:cNvPr>
          <p:cNvSpPr txBox="1"/>
          <p:nvPr/>
        </p:nvSpPr>
        <p:spPr>
          <a:xfrm>
            <a:off x="1408745" y="1851125"/>
            <a:ext cx="359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ym typeface="Wingdings" panose="05000000000000000000" pitchFamily="2" charset="2"/>
              </a:rPr>
              <a:t>O</a:t>
            </a:r>
            <a:r>
              <a:rPr lang="en-US" dirty="0" err="1">
                <a:sym typeface="Wingdings" panose="05000000000000000000" pitchFamily="2" charset="2"/>
              </a:rPr>
              <a:t>riginal</a:t>
            </a:r>
            <a:r>
              <a:rPr lang="en-US" dirty="0">
                <a:sym typeface="Wingdings" panose="05000000000000000000" pitchFamily="2" charset="2"/>
              </a:rPr>
              <a:t> Dataset – </a:t>
            </a:r>
            <a:r>
              <a:rPr lang="en-US" b="1" dirty="0" err="1">
                <a:sym typeface="Wingdings" panose="05000000000000000000" pitchFamily="2" charset="2"/>
              </a:rPr>
              <a:t>DexGraspNet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92A61-BAD5-A92F-A0F0-B8A723681E9B}"/>
              </a:ext>
            </a:extLst>
          </p:cNvPr>
          <p:cNvSpPr txBox="1"/>
          <p:nvPr/>
        </p:nvSpPr>
        <p:spPr>
          <a:xfrm>
            <a:off x="5897772" y="1851125"/>
            <a:ext cx="5510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Large-Scale Robotic Dexterous Grasp Dataset for General Objects Based on Simulation</a:t>
            </a:r>
            <a:endParaRPr lang="es-E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EAAAE1-D1C3-225B-BCF1-A257C63ED74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653082" y="2497456"/>
            <a:ext cx="4339" cy="686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812B4E-7B61-7C9E-0D50-970DA20941F6}"/>
              </a:ext>
            </a:extLst>
          </p:cNvPr>
          <p:cNvSpPr txBox="1"/>
          <p:nvPr/>
        </p:nvSpPr>
        <p:spPr>
          <a:xfrm>
            <a:off x="6096000" y="3225661"/>
            <a:ext cx="51488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ym typeface="Wingdings" panose="05000000000000000000" pitchFamily="2" charset="2"/>
              </a:rPr>
              <a:t>5.000 CAD </a:t>
            </a:r>
            <a:r>
              <a:rPr lang="es-ES" b="1" dirty="0" err="1">
                <a:sym typeface="Wingdings" panose="05000000000000000000" pitchFamily="2" charset="2"/>
              </a:rPr>
              <a:t>objects</a:t>
            </a:r>
            <a:endParaRPr lang="es-ES" b="1" dirty="0">
              <a:sym typeface="Wingdings" panose="05000000000000000000" pitchFamily="2" charset="2"/>
            </a:endParaRPr>
          </a:p>
          <a:p>
            <a:pPr algn="ctr"/>
            <a:r>
              <a:rPr lang="es-ES" dirty="0">
                <a:sym typeface="Wingdings" panose="05000000000000000000" pitchFamily="2" charset="2"/>
              </a:rPr>
              <a:t>and</a:t>
            </a:r>
          </a:p>
          <a:p>
            <a:pPr algn="ctr"/>
            <a:r>
              <a:rPr lang="es-ES" sz="1800" b="1" dirty="0">
                <a:sym typeface="Wingdings" panose="05000000000000000000" pitchFamily="2" charset="2"/>
              </a:rPr>
              <a:t>1.3 M </a:t>
            </a:r>
            <a:r>
              <a:rPr lang="es-ES" sz="1800" b="1" dirty="0" err="1">
                <a:sym typeface="Wingdings" panose="05000000000000000000" pitchFamily="2" charset="2"/>
              </a:rPr>
              <a:t>generated</a:t>
            </a:r>
            <a:r>
              <a:rPr lang="es-ES" sz="1800" b="1" dirty="0">
                <a:sym typeface="Wingdings" panose="05000000000000000000" pitchFamily="2" charset="2"/>
              </a:rPr>
              <a:t> </a:t>
            </a:r>
            <a:r>
              <a:rPr lang="es-ES" sz="1800" b="1" dirty="0" err="1">
                <a:sym typeface="Wingdings" panose="05000000000000000000" pitchFamily="2" charset="2"/>
              </a:rPr>
              <a:t>grasps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DE7BF1-B86F-6A01-4997-E7A989B7E9EA}"/>
                  </a:ext>
                </a:extLst>
              </p:cNvPr>
              <p:cNvSpPr txBox="1"/>
              <p:nvPr/>
            </p:nvSpPr>
            <p:spPr>
              <a:xfrm>
                <a:off x="5578543" y="4466795"/>
                <a:ext cx="618371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Each grasp consisted of</a:t>
                </a:r>
                <a:r>
                  <a:rPr lang="es-ES" b="0" dirty="0"/>
                  <a:t>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  <a:p>
                <a:pPr algn="ctr"/>
                <a:endParaRPr lang="en-US" dirty="0"/>
              </a:p>
              <a:p>
                <a:pPr algn="ctr"/>
                <a:endParaRPr lang="es-ES" dirty="0">
                  <a:sym typeface="Wingdings" panose="05000000000000000000" pitchFamily="2" charset="2"/>
                </a:endParaRPr>
              </a:p>
              <a:p>
                <a:pPr algn="ctr"/>
                <a:endParaRPr lang="es-E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DE7BF1-B86F-6A01-4997-E7A989B7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3" y="4466795"/>
                <a:ext cx="6183713" cy="1200329"/>
              </a:xfrm>
              <a:prstGeom prst="rect">
                <a:avLst/>
              </a:prstGeom>
              <a:blipFill>
                <a:blip r:embed="rId4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EF9AE6-58A3-9C6B-AF7A-F64DC188028B}"/>
              </a:ext>
            </a:extLst>
          </p:cNvPr>
          <p:cNvCxnSpPr>
            <a:cxnSpLocks/>
          </p:cNvCxnSpPr>
          <p:nvPr/>
        </p:nvCxnSpPr>
        <p:spPr>
          <a:xfrm>
            <a:off x="8670400" y="4122609"/>
            <a:ext cx="0" cy="324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45EA2-B4D2-C58F-0758-89195EB7BFAF}"/>
                  </a:ext>
                </a:extLst>
              </p:cNvPr>
              <p:cNvSpPr txBox="1"/>
              <p:nvPr/>
            </p:nvSpPr>
            <p:spPr>
              <a:xfrm>
                <a:off x="5605122" y="5008020"/>
                <a:ext cx="3062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dirty="0">
                    <a:sym typeface="Wingdings" panose="05000000000000000000" pitchFamily="2" charset="2"/>
                  </a:rPr>
                  <a:t> 22 </a:t>
                </a:r>
                <a:r>
                  <a:rPr lang="es-ES" dirty="0" err="1">
                    <a:sym typeface="Wingdings" panose="05000000000000000000" pitchFamily="2" charset="2"/>
                  </a:rPr>
                  <a:t>joint</a:t>
                </a:r>
                <a:r>
                  <a:rPr lang="es-ES" dirty="0">
                    <a:sym typeface="Wingdings" panose="05000000000000000000" pitchFamily="2" charset="2"/>
                  </a:rPr>
                  <a:t> angles (</a:t>
                </a:r>
                <a:r>
                  <a:rPr lang="es-ES" dirty="0" err="1">
                    <a:sym typeface="Wingdings" panose="05000000000000000000" pitchFamily="2" charset="2"/>
                  </a:rPr>
                  <a:t>e.g</a:t>
                </a:r>
                <a:r>
                  <a:rPr lang="es-ES" dirty="0">
                    <a:sym typeface="Wingdings" panose="05000000000000000000" pitchFamily="2" charset="2"/>
                  </a:rPr>
                  <a:t>. MCP)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45EA2-B4D2-C58F-0758-89195EB7B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22" y="5008020"/>
                <a:ext cx="3062530" cy="369332"/>
              </a:xfrm>
              <a:prstGeom prst="rect">
                <a:avLst/>
              </a:prstGeom>
              <a:blipFill>
                <a:blip r:embed="rId5"/>
                <a:stretch>
                  <a:fillRect t="-10000" r="-31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33FFA4-E22F-8B3F-86EB-05A81BA71E5C}"/>
                  </a:ext>
                </a:extLst>
              </p:cNvPr>
              <p:cNvSpPr txBox="1"/>
              <p:nvPr/>
            </p:nvSpPr>
            <p:spPr>
              <a:xfrm>
                <a:off x="8667653" y="5014598"/>
                <a:ext cx="2799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s-ES" dirty="0">
                    <a:sym typeface="Wingdings" panose="05000000000000000000" pitchFamily="2" charset="2"/>
                  </a:rPr>
                  <a:t> 3 </a:t>
                </a:r>
                <a:r>
                  <a:rPr lang="es-ES" dirty="0" err="1">
                    <a:sym typeface="Wingdings" panose="05000000000000000000" pitchFamily="2" charset="2"/>
                  </a:rPr>
                  <a:t>wrist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rotation</a:t>
                </a:r>
                <a:r>
                  <a:rPr lang="es-ES" dirty="0">
                    <a:sym typeface="Wingdings" panose="05000000000000000000" pitchFamily="2" charset="2"/>
                  </a:rPr>
                  <a:t> angles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33FFA4-E22F-8B3F-86EB-05A81BA7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653" y="5014598"/>
                <a:ext cx="2799484" cy="369332"/>
              </a:xfrm>
              <a:prstGeom prst="rect">
                <a:avLst/>
              </a:prstGeom>
              <a:blipFill>
                <a:blip r:embed="rId6"/>
                <a:stretch>
                  <a:fillRect t="-10000" r="-174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01525B-E7C2-3FCA-6313-EA97875688AF}"/>
                  </a:ext>
                </a:extLst>
              </p:cNvPr>
              <p:cNvSpPr txBox="1"/>
              <p:nvPr/>
            </p:nvSpPr>
            <p:spPr>
              <a:xfrm>
                <a:off x="7031613" y="5540869"/>
                <a:ext cx="3242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𝑻</m:t>
                    </m:r>
                    <m:r>
                      <a:rPr lang="es-E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→</m:t>
                    </m:r>
                  </m:oMath>
                </a14:m>
                <a:r>
                  <a:rPr lang="es-ES" dirty="0">
                    <a:sym typeface="Wingdings" panose="05000000000000000000" pitchFamily="2" charset="2"/>
                  </a:rPr>
                  <a:t> position </a:t>
                </a:r>
                <a:r>
                  <a:rPr lang="es-ES" dirty="0" err="1">
                    <a:sym typeface="Wingdings" panose="05000000000000000000" pitchFamily="2" charset="2"/>
                  </a:rPr>
                  <a:t>of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wrist</a:t>
                </a:r>
                <a:r>
                  <a:rPr lang="es-ES" dirty="0">
                    <a:sym typeface="Wingdings" panose="05000000000000000000" pitchFamily="2" charset="2"/>
                  </a:rPr>
                  <a:t> in </a:t>
                </a:r>
                <a:r>
                  <a:rPr lang="es-ES" dirty="0" err="1">
                    <a:sym typeface="Wingdings" panose="05000000000000000000" pitchFamily="2" charset="2"/>
                  </a:rPr>
                  <a:t>space</a:t>
                </a:r>
                <a:endParaRPr lang="es-E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01525B-E7C2-3FCA-6313-EA9787568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613" y="5540869"/>
                <a:ext cx="3242938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1" grpId="0"/>
      <p:bldP spid="33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6E767C-E369-946D-CD97-4D631BF1BD3A}"/>
              </a:ext>
            </a:extLst>
          </p:cNvPr>
          <p:cNvSpPr/>
          <p:nvPr/>
        </p:nvSpPr>
        <p:spPr>
          <a:xfrm>
            <a:off x="4894341" y="1670918"/>
            <a:ext cx="6818850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BF915C-9597-B0EE-CA51-D156316DA365}"/>
              </a:ext>
            </a:extLst>
          </p:cNvPr>
          <p:cNvSpPr/>
          <p:nvPr/>
        </p:nvSpPr>
        <p:spPr>
          <a:xfrm>
            <a:off x="426226" y="1670918"/>
            <a:ext cx="3120967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488958-6E2B-BE07-D763-3D36B6D37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24" b="34926"/>
          <a:stretch/>
        </p:blipFill>
        <p:spPr>
          <a:xfrm>
            <a:off x="1111840" y="2385342"/>
            <a:ext cx="1795301" cy="19974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F3DC0-8DF6-4099-CCE4-DA972879D76F}"/>
              </a:ext>
            </a:extLst>
          </p:cNvPr>
          <p:cNvSpPr txBox="1"/>
          <p:nvPr/>
        </p:nvSpPr>
        <p:spPr>
          <a:xfrm>
            <a:off x="1058148" y="1889774"/>
            <a:ext cx="184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ym typeface="Wingdings" panose="05000000000000000000" pitchFamily="2" charset="2"/>
              </a:rPr>
              <a:t>DexGraspNet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4B1B0-D3C3-615F-4823-E9851E13C452}"/>
              </a:ext>
            </a:extLst>
          </p:cNvPr>
          <p:cNvCxnSpPr>
            <a:cxnSpLocks/>
          </p:cNvCxnSpPr>
          <p:nvPr/>
        </p:nvCxnSpPr>
        <p:spPr>
          <a:xfrm>
            <a:off x="3545773" y="2259106"/>
            <a:ext cx="9604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19411-0EA4-11C3-7C87-8CD09E902B3F}"/>
              </a:ext>
            </a:extLst>
          </p:cNvPr>
          <p:cNvSpPr txBox="1"/>
          <p:nvPr/>
        </p:nvSpPr>
        <p:spPr>
          <a:xfrm>
            <a:off x="6437489" y="1889774"/>
            <a:ext cx="3744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Selected</a:t>
            </a:r>
            <a:r>
              <a:rPr lang="es-ES" b="1" dirty="0"/>
              <a:t> </a:t>
            </a:r>
            <a:r>
              <a:rPr lang="es-ES" b="1" dirty="0" err="1"/>
              <a:t>reference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C2B04D-CBD6-D163-FE76-36E6DBFBCE08}"/>
                  </a:ext>
                </a:extLst>
              </p:cNvPr>
              <p:cNvSpPr txBox="1"/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C2B04D-CBD6-D163-FE76-36E6DBFB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0978638-0ACC-1731-E87B-386815BE7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2" r="14193"/>
          <a:stretch/>
        </p:blipFill>
        <p:spPr>
          <a:xfrm>
            <a:off x="5370705" y="2636000"/>
            <a:ext cx="1499879" cy="14016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CA526F-1A53-BC30-D7DD-6A1570E07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319" y="2623979"/>
            <a:ext cx="1865467" cy="14136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104AE6-EF34-619E-C177-D4AB5AB9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812" y="2623978"/>
            <a:ext cx="1616772" cy="14136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FA982B-0057-4271-3DB5-499801E352AA}"/>
              </a:ext>
            </a:extLst>
          </p:cNvPr>
          <p:cNvSpPr txBox="1"/>
          <p:nvPr/>
        </p:nvSpPr>
        <p:spPr>
          <a:xfrm>
            <a:off x="5222433" y="4146812"/>
            <a:ext cx="1796421" cy="668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Cylindrical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2518B71-8B84-7F4E-BB95-CBD2753026B9}"/>
                  </a:ext>
                </a:extLst>
              </p:cNvPr>
              <p:cNvSpPr txBox="1"/>
              <p:nvPr/>
            </p:nvSpPr>
            <p:spPr>
              <a:xfrm>
                <a:off x="7405555" y="4152634"/>
                <a:ext cx="1796421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Planar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2518B71-8B84-7F4E-BB95-CBD275302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555" y="4152634"/>
                <a:ext cx="1796421" cy="668260"/>
              </a:xfrm>
              <a:prstGeom prst="rect">
                <a:avLst/>
              </a:prstGeom>
              <a:blipFill>
                <a:blip r:embed="rId9"/>
                <a:stretch>
                  <a:fillRect l="-1695" t="-545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84568F-E973-27F0-7350-DB4498D88253}"/>
                  </a:ext>
                </a:extLst>
              </p:cNvPr>
              <p:cNvSpPr txBox="1"/>
              <p:nvPr/>
            </p:nvSpPr>
            <p:spPr>
              <a:xfrm>
                <a:off x="9625987" y="4143602"/>
                <a:ext cx="1796421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Spherical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84568F-E973-27F0-7350-DB4498D88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987" y="4143602"/>
                <a:ext cx="1796421" cy="668260"/>
              </a:xfrm>
              <a:prstGeom prst="rect">
                <a:avLst/>
              </a:prstGeom>
              <a:blipFill>
                <a:blip r:embed="rId10"/>
                <a:stretch>
                  <a:fillRect l="-3390" t="-6422" r="-339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4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29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4FE149-6CC1-7939-9BE7-7A8EB0F23360}"/>
              </a:ext>
            </a:extLst>
          </p:cNvPr>
          <p:cNvSpPr/>
          <p:nvPr/>
        </p:nvSpPr>
        <p:spPr>
          <a:xfrm>
            <a:off x="6736299" y="1670917"/>
            <a:ext cx="5029475" cy="4969991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6E767C-E369-946D-CD97-4D631BF1BD3A}"/>
              </a:ext>
            </a:extLst>
          </p:cNvPr>
          <p:cNvSpPr/>
          <p:nvPr/>
        </p:nvSpPr>
        <p:spPr>
          <a:xfrm>
            <a:off x="3894422" y="1670918"/>
            <a:ext cx="2453751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4B1B0-D3C3-615F-4823-E9851E13C452}"/>
              </a:ext>
            </a:extLst>
          </p:cNvPr>
          <p:cNvCxnSpPr>
            <a:cxnSpLocks/>
          </p:cNvCxnSpPr>
          <p:nvPr/>
        </p:nvCxnSpPr>
        <p:spPr>
          <a:xfrm>
            <a:off x="3547193" y="2259106"/>
            <a:ext cx="3538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19411-0EA4-11C3-7C87-8CD09E902B3F}"/>
              </a:ext>
            </a:extLst>
          </p:cNvPr>
          <p:cNvSpPr txBox="1"/>
          <p:nvPr/>
        </p:nvSpPr>
        <p:spPr>
          <a:xfrm>
            <a:off x="4102968" y="1807232"/>
            <a:ext cx="203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Selected</a:t>
            </a:r>
            <a:r>
              <a:rPr lang="es-ES" b="1" dirty="0"/>
              <a:t> </a:t>
            </a:r>
            <a:r>
              <a:rPr lang="es-ES" b="1" dirty="0" err="1"/>
              <a:t>reference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78638-0ACC-1731-E87B-386815BE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2" r="14193"/>
          <a:stretch/>
        </p:blipFill>
        <p:spPr>
          <a:xfrm>
            <a:off x="4370786" y="2636000"/>
            <a:ext cx="1499879" cy="1401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/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Cylindrical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blipFill>
                <a:blip r:embed="rId4"/>
                <a:stretch>
                  <a:fillRect l="-340" t="-545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2CABC-98B1-FBD2-A3F0-F4D1F40B500C}"/>
              </a:ext>
            </a:extLst>
          </p:cNvPr>
          <p:cNvCxnSpPr>
            <a:cxnSpLocks/>
          </p:cNvCxnSpPr>
          <p:nvPr/>
        </p:nvCxnSpPr>
        <p:spPr>
          <a:xfrm>
            <a:off x="6348173" y="2259106"/>
            <a:ext cx="388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F63310-31F6-54C0-112F-9B2F4F718AE9}"/>
              </a:ext>
            </a:extLst>
          </p:cNvPr>
          <p:cNvSpPr txBox="1"/>
          <p:nvPr/>
        </p:nvSpPr>
        <p:spPr>
          <a:xfrm>
            <a:off x="7086062" y="1853443"/>
            <a:ext cx="441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Random </a:t>
            </a:r>
            <a:r>
              <a:rPr lang="es-ES" b="1" dirty="0" err="1"/>
              <a:t>dataset</a:t>
            </a:r>
            <a:r>
              <a:rPr lang="es-ES" b="1" dirty="0"/>
              <a:t> </a:t>
            </a:r>
            <a:r>
              <a:rPr lang="es-ES" b="1" dirty="0" err="1"/>
              <a:t>object</a:t>
            </a:r>
            <a:r>
              <a:rPr lang="es-ES" b="1" dirty="0"/>
              <a:t> + </a:t>
            </a: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A843E5-B6EA-8474-8409-9E3F916D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470" y="2259106"/>
            <a:ext cx="1234549" cy="104929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0BECB2-0E00-AE63-6344-4EDD75C3A8B4}"/>
              </a:ext>
            </a:extLst>
          </p:cNvPr>
          <p:cNvSpPr/>
          <p:nvPr/>
        </p:nvSpPr>
        <p:spPr>
          <a:xfrm>
            <a:off x="426226" y="1670918"/>
            <a:ext cx="3120967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422EC6-A3EB-AFC9-DEF9-6AF50A0730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724" b="34926"/>
          <a:stretch/>
        </p:blipFill>
        <p:spPr>
          <a:xfrm>
            <a:off x="1111840" y="2385342"/>
            <a:ext cx="1795301" cy="19974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B27CC6-92BA-62D7-5DBB-FF3E349C36E1}"/>
              </a:ext>
            </a:extLst>
          </p:cNvPr>
          <p:cNvSpPr txBox="1"/>
          <p:nvPr/>
        </p:nvSpPr>
        <p:spPr>
          <a:xfrm>
            <a:off x="1058148" y="1889774"/>
            <a:ext cx="184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ym typeface="Wingdings" panose="05000000000000000000" pitchFamily="2" charset="2"/>
              </a:rPr>
              <a:t>DexGraspNet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/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>
            <a:extLst>
              <a:ext uri="{FF2B5EF4-FFF2-40B4-BE49-F238E27FC236}">
                <a16:creationId xmlns:a16="http://schemas.microsoft.com/office/drawing/2014/main" id="{C69A32CB-579C-F2C3-949A-8898FBD9EAC0}"/>
              </a:ext>
            </a:extLst>
          </p:cNvPr>
          <p:cNvSpPr/>
          <p:nvPr/>
        </p:nvSpPr>
        <p:spPr>
          <a:xfrm rot="5400000">
            <a:off x="9165891" y="1234301"/>
            <a:ext cx="170289" cy="441301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9BB2F77-1F63-30BC-F305-1CF489125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426" y="3638654"/>
            <a:ext cx="1258634" cy="989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0BB5CE-AABC-B2B7-C5CE-BC3DC8EE146D}"/>
                  </a:ext>
                </a:extLst>
              </p:cNvPr>
              <p:cNvSpPr txBox="1"/>
              <p:nvPr/>
            </p:nvSpPr>
            <p:spPr>
              <a:xfrm>
                <a:off x="7283264" y="4746483"/>
                <a:ext cx="3659291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0BB5CE-AABC-B2B7-C5CE-BC3DC8EE1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64" y="4746483"/>
                <a:ext cx="3659291" cy="391261"/>
              </a:xfrm>
              <a:prstGeom prst="rect">
                <a:avLst/>
              </a:prstGeom>
              <a:blipFill>
                <a:blip r:embed="rId9"/>
                <a:stretch>
                  <a:fillRect l="-667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2C58B-CC10-637A-60C8-B0EFE7777361}"/>
              </a:ext>
            </a:extLst>
          </p:cNvPr>
          <p:cNvCxnSpPr>
            <a:cxnSpLocks/>
          </p:cNvCxnSpPr>
          <p:nvPr/>
        </p:nvCxnSpPr>
        <p:spPr>
          <a:xfrm flipH="1">
            <a:off x="8834814" y="4942113"/>
            <a:ext cx="100720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5CAA199-F84E-F8BC-0235-70D1A787B43C}"/>
              </a:ext>
            </a:extLst>
          </p:cNvPr>
          <p:cNvSpPr txBox="1"/>
          <p:nvPr/>
        </p:nvSpPr>
        <p:spPr>
          <a:xfrm>
            <a:off x="7827334" y="5230793"/>
            <a:ext cx="2847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Euclidean</a:t>
            </a:r>
            <a:r>
              <a:rPr lang="es-ES" b="1" dirty="0"/>
              <a:t> </a:t>
            </a:r>
            <a:r>
              <a:rPr lang="es-ES" b="1" dirty="0" err="1"/>
              <a:t>distance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28 </a:t>
            </a:r>
            <a:r>
              <a:rPr lang="es-ES" b="1" dirty="0" err="1"/>
              <a:t>dimensions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grasp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5C2A2D-E142-FED3-71A8-6535FE6738B1}"/>
                  </a:ext>
                </a:extLst>
              </p:cNvPr>
              <p:cNvSpPr txBox="1"/>
              <p:nvPr/>
            </p:nvSpPr>
            <p:spPr>
              <a:xfrm>
                <a:off x="8116480" y="5944008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5C2A2D-E142-FED3-71A8-6535FE673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480" y="5944008"/>
                <a:ext cx="23521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Graphic 55" descr="Checkmark with solid fill">
            <a:extLst>
              <a:ext uri="{FF2B5EF4-FFF2-40B4-BE49-F238E27FC236}">
                <a16:creationId xmlns:a16="http://schemas.microsoft.com/office/drawing/2014/main" id="{E1AB374A-673E-E075-8B97-9938443409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613" y="3842251"/>
            <a:ext cx="554149" cy="5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1" grpId="0"/>
      <p:bldP spid="29" grpId="0"/>
      <p:bldP spid="14" grpId="0"/>
      <p:bldP spid="42" grpId="0" animBg="1"/>
      <p:bldP spid="48" grpId="0"/>
      <p:bldP spid="52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4FE149-6CC1-7939-9BE7-7A8EB0F23360}"/>
              </a:ext>
            </a:extLst>
          </p:cNvPr>
          <p:cNvSpPr/>
          <p:nvPr/>
        </p:nvSpPr>
        <p:spPr>
          <a:xfrm>
            <a:off x="6736299" y="1670917"/>
            <a:ext cx="5029475" cy="4969991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6E767C-E369-946D-CD97-4D631BF1BD3A}"/>
              </a:ext>
            </a:extLst>
          </p:cNvPr>
          <p:cNvSpPr/>
          <p:nvPr/>
        </p:nvSpPr>
        <p:spPr>
          <a:xfrm>
            <a:off x="3894422" y="1670918"/>
            <a:ext cx="2453751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4B1B0-D3C3-615F-4823-E9851E13C452}"/>
              </a:ext>
            </a:extLst>
          </p:cNvPr>
          <p:cNvCxnSpPr>
            <a:cxnSpLocks/>
          </p:cNvCxnSpPr>
          <p:nvPr/>
        </p:nvCxnSpPr>
        <p:spPr>
          <a:xfrm>
            <a:off x="3547193" y="2259106"/>
            <a:ext cx="3538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19411-0EA4-11C3-7C87-8CD09E902B3F}"/>
              </a:ext>
            </a:extLst>
          </p:cNvPr>
          <p:cNvSpPr txBox="1"/>
          <p:nvPr/>
        </p:nvSpPr>
        <p:spPr>
          <a:xfrm>
            <a:off x="4102968" y="1807232"/>
            <a:ext cx="203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Selected</a:t>
            </a:r>
            <a:r>
              <a:rPr lang="es-ES" b="1" dirty="0"/>
              <a:t> </a:t>
            </a:r>
            <a:r>
              <a:rPr lang="es-ES" b="1" dirty="0" err="1"/>
              <a:t>reference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78638-0ACC-1731-E87B-386815BE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2" r="14193"/>
          <a:stretch/>
        </p:blipFill>
        <p:spPr>
          <a:xfrm>
            <a:off x="4370786" y="2636000"/>
            <a:ext cx="1499879" cy="1401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/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Cylindrical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blipFill>
                <a:blip r:embed="rId4"/>
                <a:stretch>
                  <a:fillRect l="-340" t="-545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2CABC-98B1-FBD2-A3F0-F4D1F40B500C}"/>
              </a:ext>
            </a:extLst>
          </p:cNvPr>
          <p:cNvCxnSpPr>
            <a:cxnSpLocks/>
          </p:cNvCxnSpPr>
          <p:nvPr/>
        </p:nvCxnSpPr>
        <p:spPr>
          <a:xfrm>
            <a:off x="6348173" y="2259106"/>
            <a:ext cx="388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F63310-31F6-54C0-112F-9B2F4F718AE9}"/>
              </a:ext>
            </a:extLst>
          </p:cNvPr>
          <p:cNvSpPr txBox="1"/>
          <p:nvPr/>
        </p:nvSpPr>
        <p:spPr>
          <a:xfrm>
            <a:off x="7086062" y="1853443"/>
            <a:ext cx="441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Random </a:t>
            </a:r>
            <a:r>
              <a:rPr lang="es-ES" b="1" dirty="0" err="1"/>
              <a:t>dataset</a:t>
            </a:r>
            <a:r>
              <a:rPr lang="es-ES" b="1" dirty="0"/>
              <a:t> </a:t>
            </a:r>
            <a:r>
              <a:rPr lang="es-ES" b="1" dirty="0" err="1"/>
              <a:t>object</a:t>
            </a:r>
            <a:r>
              <a:rPr lang="es-ES" b="1" dirty="0"/>
              <a:t> + </a:t>
            </a: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A843E5-B6EA-8474-8409-9E3F916D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470" y="2259106"/>
            <a:ext cx="1234549" cy="104929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0BECB2-0E00-AE63-6344-4EDD75C3A8B4}"/>
              </a:ext>
            </a:extLst>
          </p:cNvPr>
          <p:cNvSpPr/>
          <p:nvPr/>
        </p:nvSpPr>
        <p:spPr>
          <a:xfrm>
            <a:off x="426226" y="1670918"/>
            <a:ext cx="3120967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422EC6-A3EB-AFC9-DEF9-6AF50A0730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724" b="34926"/>
          <a:stretch/>
        </p:blipFill>
        <p:spPr>
          <a:xfrm>
            <a:off x="1111840" y="2385342"/>
            <a:ext cx="1795301" cy="19974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B27CC6-92BA-62D7-5DBB-FF3E349C36E1}"/>
              </a:ext>
            </a:extLst>
          </p:cNvPr>
          <p:cNvSpPr txBox="1"/>
          <p:nvPr/>
        </p:nvSpPr>
        <p:spPr>
          <a:xfrm>
            <a:off x="1058148" y="1889774"/>
            <a:ext cx="184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ym typeface="Wingdings" panose="05000000000000000000" pitchFamily="2" charset="2"/>
              </a:rPr>
              <a:t>DexGraspNet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/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>
            <a:extLst>
              <a:ext uri="{FF2B5EF4-FFF2-40B4-BE49-F238E27FC236}">
                <a16:creationId xmlns:a16="http://schemas.microsoft.com/office/drawing/2014/main" id="{C69A32CB-579C-F2C3-949A-8898FBD9EAC0}"/>
              </a:ext>
            </a:extLst>
          </p:cNvPr>
          <p:cNvSpPr/>
          <p:nvPr/>
        </p:nvSpPr>
        <p:spPr>
          <a:xfrm rot="5400000">
            <a:off x="9165891" y="1234301"/>
            <a:ext cx="170289" cy="441301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0BB5CE-AABC-B2B7-C5CE-BC3DC8EE146D}"/>
                  </a:ext>
                </a:extLst>
              </p:cNvPr>
              <p:cNvSpPr txBox="1"/>
              <p:nvPr/>
            </p:nvSpPr>
            <p:spPr>
              <a:xfrm>
                <a:off x="7283264" y="4746483"/>
                <a:ext cx="3659291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𝑐𝑦𝑙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0BB5CE-AABC-B2B7-C5CE-BC3DC8EE1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264" y="4746483"/>
                <a:ext cx="3659291" cy="391261"/>
              </a:xfrm>
              <a:prstGeom prst="rect">
                <a:avLst/>
              </a:prstGeom>
              <a:blipFill>
                <a:blip r:embed="rId8"/>
                <a:stretch>
                  <a:fillRect l="-1000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D2C58B-CC10-637A-60C8-B0EFE7777361}"/>
              </a:ext>
            </a:extLst>
          </p:cNvPr>
          <p:cNvCxnSpPr>
            <a:cxnSpLocks/>
          </p:cNvCxnSpPr>
          <p:nvPr/>
        </p:nvCxnSpPr>
        <p:spPr>
          <a:xfrm flipH="1">
            <a:off x="8834814" y="4942113"/>
            <a:ext cx="100720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5CAA199-F84E-F8BC-0235-70D1A787B43C}"/>
              </a:ext>
            </a:extLst>
          </p:cNvPr>
          <p:cNvSpPr txBox="1"/>
          <p:nvPr/>
        </p:nvSpPr>
        <p:spPr>
          <a:xfrm>
            <a:off x="7827334" y="5230793"/>
            <a:ext cx="2847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Euclidean</a:t>
            </a:r>
            <a:r>
              <a:rPr lang="es-ES" b="1" dirty="0"/>
              <a:t> </a:t>
            </a:r>
            <a:r>
              <a:rPr lang="es-ES" b="1" dirty="0" err="1"/>
              <a:t>distance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28 </a:t>
            </a:r>
            <a:r>
              <a:rPr lang="es-ES" b="1" dirty="0" err="1"/>
              <a:t>dimensions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grasp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5C2A2D-E142-FED3-71A8-6535FE6738B1}"/>
                  </a:ext>
                </a:extLst>
              </p:cNvPr>
              <p:cNvSpPr txBox="1"/>
              <p:nvPr/>
            </p:nvSpPr>
            <p:spPr>
              <a:xfrm>
                <a:off x="8116480" y="5944008"/>
                <a:ext cx="2352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35C2A2D-E142-FED3-71A8-6535FE673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480" y="5944008"/>
                <a:ext cx="23521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Graphic 55">
            <a:extLst>
              <a:ext uri="{FF2B5EF4-FFF2-40B4-BE49-F238E27FC236}">
                <a16:creationId xmlns:a16="http://schemas.microsoft.com/office/drawing/2014/main" id="{E1AB374A-673E-E075-8B97-9938443409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150613" y="3842251"/>
            <a:ext cx="554149" cy="554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ADEA4-F905-16A1-861A-B430F8DFC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2109" y="3658480"/>
            <a:ext cx="1257850" cy="9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1" grpId="0"/>
      <p:bldP spid="29" grpId="0"/>
      <p:bldP spid="14" grpId="0"/>
      <p:bldP spid="42" grpId="0" animBg="1"/>
      <p:bldP spid="48" grpId="0"/>
      <p:bldP spid="52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4FE149-6CC1-7939-9BE7-7A8EB0F23360}"/>
              </a:ext>
            </a:extLst>
          </p:cNvPr>
          <p:cNvSpPr/>
          <p:nvPr/>
        </p:nvSpPr>
        <p:spPr>
          <a:xfrm>
            <a:off x="6736299" y="1670917"/>
            <a:ext cx="5029475" cy="4969991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6E767C-E369-946D-CD97-4D631BF1BD3A}"/>
              </a:ext>
            </a:extLst>
          </p:cNvPr>
          <p:cNvSpPr/>
          <p:nvPr/>
        </p:nvSpPr>
        <p:spPr>
          <a:xfrm>
            <a:off x="3894422" y="1670918"/>
            <a:ext cx="2453751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4B1B0-D3C3-615F-4823-E9851E13C452}"/>
              </a:ext>
            </a:extLst>
          </p:cNvPr>
          <p:cNvCxnSpPr>
            <a:cxnSpLocks/>
          </p:cNvCxnSpPr>
          <p:nvPr/>
        </p:nvCxnSpPr>
        <p:spPr>
          <a:xfrm>
            <a:off x="3547193" y="2259106"/>
            <a:ext cx="3538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19411-0EA4-11C3-7C87-8CD09E902B3F}"/>
              </a:ext>
            </a:extLst>
          </p:cNvPr>
          <p:cNvSpPr txBox="1"/>
          <p:nvPr/>
        </p:nvSpPr>
        <p:spPr>
          <a:xfrm>
            <a:off x="4102968" y="1807232"/>
            <a:ext cx="2035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Selected</a:t>
            </a:r>
            <a:r>
              <a:rPr lang="es-ES" b="1" dirty="0"/>
              <a:t> </a:t>
            </a:r>
            <a:r>
              <a:rPr lang="es-ES" b="1" dirty="0" err="1"/>
              <a:t>reference</a:t>
            </a:r>
            <a:r>
              <a:rPr lang="es-ES" b="1" dirty="0"/>
              <a:t> </a:t>
            </a:r>
            <a:r>
              <a:rPr lang="es-ES" b="1" dirty="0" err="1"/>
              <a:t>grasps</a:t>
            </a:r>
            <a:endParaRPr lang="es-E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978638-0ACC-1731-E87B-386815BE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2" r="14193"/>
          <a:stretch/>
        </p:blipFill>
        <p:spPr>
          <a:xfrm>
            <a:off x="4370786" y="2636000"/>
            <a:ext cx="1499879" cy="1401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/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Cylindrical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FA982B-0057-4271-3DB5-499801E35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14" y="4146812"/>
                <a:ext cx="1796421" cy="668260"/>
              </a:xfrm>
              <a:prstGeom prst="rect">
                <a:avLst/>
              </a:prstGeom>
              <a:blipFill>
                <a:blip r:embed="rId4"/>
                <a:stretch>
                  <a:fillRect l="-340" t="-545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2CABC-98B1-FBD2-A3F0-F4D1F40B500C}"/>
              </a:ext>
            </a:extLst>
          </p:cNvPr>
          <p:cNvCxnSpPr>
            <a:cxnSpLocks/>
          </p:cNvCxnSpPr>
          <p:nvPr/>
        </p:nvCxnSpPr>
        <p:spPr>
          <a:xfrm>
            <a:off x="6348173" y="2259106"/>
            <a:ext cx="4407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F63310-31F6-54C0-112F-9B2F4F718AE9}"/>
              </a:ext>
            </a:extLst>
          </p:cNvPr>
          <p:cNvSpPr txBox="1"/>
          <p:nvPr/>
        </p:nvSpPr>
        <p:spPr>
          <a:xfrm>
            <a:off x="7086062" y="1853443"/>
            <a:ext cx="441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Refined</a:t>
            </a:r>
            <a:r>
              <a:rPr lang="es-ES" b="1" dirty="0"/>
              <a:t> </a:t>
            </a:r>
            <a:r>
              <a:rPr lang="es-ES" b="1" dirty="0" err="1"/>
              <a:t>Dataset</a:t>
            </a:r>
            <a:endParaRPr lang="es-E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A843E5-B6EA-8474-8409-9E3F916D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435" y="2463906"/>
            <a:ext cx="1234549" cy="104929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0BECB2-0E00-AE63-6344-4EDD75C3A8B4}"/>
              </a:ext>
            </a:extLst>
          </p:cNvPr>
          <p:cNvSpPr/>
          <p:nvPr/>
        </p:nvSpPr>
        <p:spPr>
          <a:xfrm>
            <a:off x="426226" y="1670918"/>
            <a:ext cx="3120967" cy="34668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422EC6-A3EB-AFC9-DEF9-6AF50A0730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724" b="34926"/>
          <a:stretch/>
        </p:blipFill>
        <p:spPr>
          <a:xfrm>
            <a:off x="1111840" y="2385342"/>
            <a:ext cx="1795301" cy="19974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B27CC6-92BA-62D7-5DBB-FF3E349C36E1}"/>
              </a:ext>
            </a:extLst>
          </p:cNvPr>
          <p:cNvSpPr txBox="1"/>
          <p:nvPr/>
        </p:nvSpPr>
        <p:spPr>
          <a:xfrm>
            <a:off x="1058148" y="1889774"/>
            <a:ext cx="184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ym typeface="Wingdings" panose="05000000000000000000" pitchFamily="2" charset="2"/>
              </a:rPr>
              <a:t>DexGraspNet</a:t>
            </a:r>
            <a:endParaRPr lang="en-US" sz="1800" b="1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/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10" y="4509000"/>
                <a:ext cx="263410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5CAA199-F84E-F8BC-0235-70D1A787B43C}"/>
              </a:ext>
            </a:extLst>
          </p:cNvPr>
          <p:cNvSpPr txBox="1"/>
          <p:nvPr/>
        </p:nvSpPr>
        <p:spPr>
          <a:xfrm>
            <a:off x="7431891" y="5893199"/>
            <a:ext cx="3721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1.000 </a:t>
            </a:r>
            <a:r>
              <a:rPr lang="es-ES" b="1" dirty="0" err="1"/>
              <a:t>objects</a:t>
            </a:r>
            <a:r>
              <a:rPr lang="es-ES" b="1" dirty="0"/>
              <a:t> </a:t>
            </a:r>
            <a:r>
              <a:rPr lang="es-ES" dirty="0"/>
              <a:t>and </a:t>
            </a:r>
            <a:r>
              <a:rPr lang="es-ES" b="1" dirty="0"/>
              <a:t>21.000 </a:t>
            </a:r>
            <a:r>
              <a:rPr lang="es-ES" b="1" dirty="0" err="1"/>
              <a:t>grasps</a:t>
            </a:r>
            <a:endParaRPr lang="es-E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FA12B01-8365-024B-0887-CFBDE80B1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465" y="2522988"/>
            <a:ext cx="1095141" cy="861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4D1B74-46F2-9677-303A-CDBC5DFE9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514" y="2513275"/>
            <a:ext cx="1096368" cy="9505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554D39-547E-9073-88D7-67D32A7AB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1140" y="4484976"/>
            <a:ext cx="1195138" cy="10492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E168E-3FE2-366B-6343-2591536F5F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2289" y="4544058"/>
            <a:ext cx="977493" cy="8610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5E630F-8167-9D62-8B03-4518D7F71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1372" y="4534345"/>
            <a:ext cx="1088651" cy="9505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288E91-75CE-AC21-E488-4C291BD84D44}"/>
              </a:ext>
            </a:extLst>
          </p:cNvPr>
          <p:cNvSpPr txBox="1"/>
          <p:nvPr/>
        </p:nvSpPr>
        <p:spPr>
          <a:xfrm>
            <a:off x="7288026" y="3806081"/>
            <a:ext cx="400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				…			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1" grpId="0"/>
      <p:bldP spid="29" grpId="0"/>
      <p:bldP spid="14" grpId="0"/>
      <p:bldP spid="52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0BECB2-0E00-AE63-6344-4EDD75C3A8B4}"/>
              </a:ext>
            </a:extLst>
          </p:cNvPr>
          <p:cNvSpPr/>
          <p:nvPr/>
        </p:nvSpPr>
        <p:spPr>
          <a:xfrm>
            <a:off x="426226" y="1670918"/>
            <a:ext cx="3120967" cy="2935242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84B1B0-D3C3-615F-4823-E9851E13C452}"/>
              </a:ext>
            </a:extLst>
          </p:cNvPr>
          <p:cNvCxnSpPr>
            <a:cxnSpLocks/>
          </p:cNvCxnSpPr>
          <p:nvPr/>
        </p:nvCxnSpPr>
        <p:spPr>
          <a:xfrm>
            <a:off x="3547193" y="2259106"/>
            <a:ext cx="3538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B27CC6-92BA-62D7-5DBB-FF3E349C36E1}"/>
              </a:ext>
            </a:extLst>
          </p:cNvPr>
          <p:cNvSpPr txBox="1"/>
          <p:nvPr/>
        </p:nvSpPr>
        <p:spPr>
          <a:xfrm>
            <a:off x="675631" y="1841235"/>
            <a:ext cx="2622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Refined</a:t>
            </a:r>
            <a:r>
              <a:rPr lang="es-ES" b="1" dirty="0"/>
              <a:t> </a:t>
            </a:r>
            <a:r>
              <a:rPr lang="es-ES" b="1" dirty="0" err="1"/>
              <a:t>Dataset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/>
              <p:nvPr/>
            </p:nvSpPr>
            <p:spPr>
              <a:xfrm>
                <a:off x="3846828" y="1935940"/>
                <a:ext cx="2513127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Object embedding: </a:t>
                </a:r>
                <a:r>
                  <a:rPr lang="en-US" dirty="0"/>
                  <a:t>Euclidean distance map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50×50×50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3B2CB7-D07A-A70C-3E0B-4B3F85E9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828" y="1935940"/>
                <a:ext cx="2513127" cy="1092607"/>
              </a:xfrm>
              <a:prstGeom prst="rect">
                <a:avLst/>
              </a:prstGeom>
              <a:blipFill>
                <a:blip r:embed="rId3"/>
                <a:stretch>
                  <a:fillRect t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2FA12B01-8365-024B-0887-CFBDE80B1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36" y="2380884"/>
            <a:ext cx="1095141" cy="861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4D1B74-46F2-9677-303A-CDBC5DFE9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25" y="2884507"/>
            <a:ext cx="1096368" cy="9505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E168E-3FE2-366B-6343-2591536F5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252" y="3375548"/>
            <a:ext cx="1081917" cy="95305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8D4CF05-DD92-928F-3C45-4F9C25156F22}"/>
              </a:ext>
            </a:extLst>
          </p:cNvPr>
          <p:cNvGrpSpPr/>
          <p:nvPr/>
        </p:nvGrpSpPr>
        <p:grpSpPr>
          <a:xfrm>
            <a:off x="6659590" y="1613923"/>
            <a:ext cx="4149830" cy="4045092"/>
            <a:chOff x="6782823" y="1613923"/>
            <a:chExt cx="4149830" cy="404509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3DCC4CD-B0FB-6535-8DEC-332BDC72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6785607" y="3586886"/>
              <a:ext cx="2069345" cy="20749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DDAA15-2A8A-6590-43B0-C6CED06D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2824" y="1613923"/>
              <a:ext cx="2074914" cy="199567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36F4AB-6089-6D09-B450-F2B2E4B1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7739" y="3589087"/>
              <a:ext cx="2074914" cy="206992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5D7AC2-261D-138E-53FD-8235C7C1FE6A}"/>
                </a:ext>
              </a:extLst>
            </p:cNvPr>
            <p:cNvGrpSpPr/>
            <p:nvPr/>
          </p:nvGrpSpPr>
          <p:grpSpPr>
            <a:xfrm>
              <a:off x="8857738" y="1613923"/>
              <a:ext cx="2074914" cy="1995058"/>
              <a:chOff x="830573" y="2074440"/>
              <a:chExt cx="3962400" cy="395287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537FF0-4D97-3822-A2BC-21515EC9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573" y="2074440"/>
                <a:ext cx="3962400" cy="395287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FEE4D4F-CF8C-A2BF-1B4D-786465DFEC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9752" t="3375" r="2589" b="8761"/>
              <a:stretch/>
            </p:blipFill>
            <p:spPr>
              <a:xfrm flipV="1">
                <a:off x="1217007" y="2210567"/>
                <a:ext cx="3473405" cy="3473186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6FB934-A51A-CF93-DC7C-DF47D1674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8393" y="3715652"/>
              <a:ext cx="2069345" cy="1943362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661C92-8886-89B0-8389-A25CD61EEA10}"/>
              </a:ext>
            </a:extLst>
          </p:cNvPr>
          <p:cNvCxnSpPr>
            <a:cxnSpLocks/>
          </p:cNvCxnSpPr>
          <p:nvPr/>
        </p:nvCxnSpPr>
        <p:spPr>
          <a:xfrm>
            <a:off x="1893282" y="4606160"/>
            <a:ext cx="0" cy="397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90779A-6FCC-D7CE-5D97-D0EF18467F1B}"/>
                  </a:ext>
                </a:extLst>
              </p:cNvPr>
              <p:cNvSpPr txBox="1"/>
              <p:nvPr/>
            </p:nvSpPr>
            <p:spPr>
              <a:xfrm>
                <a:off x="336529" y="5071882"/>
                <a:ext cx="3120966" cy="1369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Grasp embedding: </a:t>
                </a:r>
              </a:p>
              <a:p>
                <a:pPr algn="ctr"/>
                <a:r>
                  <a:rPr lang="en-US" dirty="0"/>
                  <a:t>Joint angles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22 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joint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angle</m:t>
                      </m:r>
                    </m:oMath>
                  </m:oMathPara>
                </a14:m>
                <a:endParaRPr lang="es-ES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rotation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+3 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translation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90779A-6FCC-D7CE-5D97-D0EF1846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29" y="5071882"/>
                <a:ext cx="3120966" cy="1369606"/>
              </a:xfrm>
              <a:prstGeom prst="rect">
                <a:avLst/>
              </a:prstGeom>
              <a:blipFill>
                <a:blip r:embed="rId11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AF22A2-DFC6-0FDA-274C-5D85D0F10882}"/>
              </a:ext>
            </a:extLst>
          </p:cNvPr>
          <p:cNvCxnSpPr>
            <a:cxnSpLocks/>
          </p:cNvCxnSpPr>
          <p:nvPr/>
        </p:nvCxnSpPr>
        <p:spPr>
          <a:xfrm>
            <a:off x="3547193" y="3957434"/>
            <a:ext cx="551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CA6D78-E528-0695-F129-872F94A2B8BB}"/>
              </a:ext>
            </a:extLst>
          </p:cNvPr>
          <p:cNvSpPr txBox="1"/>
          <p:nvPr/>
        </p:nvSpPr>
        <p:spPr>
          <a:xfrm>
            <a:off x="4034479" y="3599674"/>
            <a:ext cx="1990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Grasp type: </a:t>
            </a:r>
            <a:endParaRPr lang="en-US" dirty="0"/>
          </a:p>
          <a:p>
            <a:pPr algn="ctr"/>
            <a:r>
              <a:rPr lang="en-US" dirty="0"/>
              <a:t>One-hot vector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cyl</a:t>
            </a:r>
            <a:r>
              <a:rPr lang="en-US" dirty="0"/>
              <a:t>” = (1,0,0)</a:t>
            </a:r>
          </a:p>
        </p:txBody>
      </p:sp>
    </p:spTree>
    <p:extLst>
      <p:ext uri="{BB962C8B-B14F-4D97-AF65-F5344CB8AC3E}">
        <p14:creationId xmlns:p14="http://schemas.microsoft.com/office/powerpoint/2010/main" val="41051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A0DFA7-AE56-5C5D-39C2-B317E577900A}"/>
              </a:ext>
            </a:extLst>
          </p:cNvPr>
          <p:cNvSpPr/>
          <p:nvPr/>
        </p:nvSpPr>
        <p:spPr>
          <a:xfrm>
            <a:off x="9433329" y="2086674"/>
            <a:ext cx="2374465" cy="413124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05A92A-B8B3-03E7-542B-02E2CC955D07}"/>
              </a:ext>
            </a:extLst>
          </p:cNvPr>
          <p:cNvSpPr/>
          <p:nvPr/>
        </p:nvSpPr>
        <p:spPr>
          <a:xfrm>
            <a:off x="486460" y="1854764"/>
            <a:ext cx="3120967" cy="472891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22876D2-0DFA-A973-E8CE-5697BE087D15}"/>
              </a:ext>
            </a:extLst>
          </p:cNvPr>
          <p:cNvSpPr txBox="1"/>
          <p:nvPr/>
        </p:nvSpPr>
        <p:spPr>
          <a:xfrm>
            <a:off x="7474073" y="3687463"/>
            <a:ext cx="137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D2705-7EF4-686B-7FE3-BC43A98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8054BD-2820-4BE5-9C7F-322A1E08470C}"/>
              </a:ext>
            </a:extLst>
          </p:cNvPr>
          <p:cNvSpPr/>
          <p:nvPr/>
        </p:nvSpPr>
        <p:spPr>
          <a:xfrm>
            <a:off x="4953548" y="3251666"/>
            <a:ext cx="3120967" cy="1240926"/>
          </a:xfrm>
          <a:prstGeom prst="roundRect">
            <a:avLst/>
          </a:prstGeom>
          <a:solidFill>
            <a:srgbClr val="00B0F0">
              <a:alpha val="25098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DIFFUSION MODEL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F316F0-DFB5-0162-CAB5-FA4DC500C249}"/>
                  </a:ext>
                </a:extLst>
              </p:cNvPr>
              <p:cNvSpPr txBox="1"/>
              <p:nvPr/>
            </p:nvSpPr>
            <p:spPr>
              <a:xfrm>
                <a:off x="790382" y="2035791"/>
                <a:ext cx="2513127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Object embedding: </a:t>
                </a:r>
                <a:r>
                  <a:rPr lang="en-US" dirty="0"/>
                  <a:t>Euclidean distance map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50×50×50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F316F0-DFB5-0162-CAB5-FA4DC500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82" y="2035791"/>
                <a:ext cx="2513127" cy="1092607"/>
              </a:xfrm>
              <a:prstGeom prst="rect">
                <a:avLst/>
              </a:prstGeom>
              <a:blipFill>
                <a:blip r:embed="rId3"/>
                <a:stretch>
                  <a:fillRect t="-33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E5B53D7-34D8-9274-7F18-CE6792501606}"/>
              </a:ext>
            </a:extLst>
          </p:cNvPr>
          <p:cNvSpPr txBox="1"/>
          <p:nvPr/>
        </p:nvSpPr>
        <p:spPr>
          <a:xfrm>
            <a:off x="1051937" y="3521071"/>
            <a:ext cx="1990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Grasp type: </a:t>
            </a:r>
            <a:endParaRPr lang="en-US" dirty="0"/>
          </a:p>
          <a:p>
            <a:pPr algn="ctr"/>
            <a:r>
              <a:rPr lang="en-US" dirty="0"/>
              <a:t>One-hot vector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cyl</a:t>
            </a:r>
            <a:r>
              <a:rPr lang="en-US" dirty="0"/>
              <a:t>” = (1,0,0)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25BABE-EC97-F67F-2398-6A9B4AE33659}"/>
                  </a:ext>
                </a:extLst>
              </p:cNvPr>
              <p:cNvSpPr txBox="1"/>
              <p:nvPr/>
            </p:nvSpPr>
            <p:spPr>
              <a:xfrm>
                <a:off x="486462" y="5031194"/>
                <a:ext cx="3120966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Grasp embedding: </a:t>
                </a:r>
              </a:p>
              <a:p>
                <a:pPr algn="ctr"/>
                <a:r>
                  <a:rPr lang="en-US" dirty="0"/>
                  <a:t>Joint angles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28−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dimensional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25BABE-EC97-F67F-2398-6A9B4AE3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2" y="5031194"/>
                <a:ext cx="3120966" cy="1092607"/>
              </a:xfrm>
              <a:prstGeom prst="rect">
                <a:avLst/>
              </a:prstGeom>
              <a:blipFill>
                <a:blip r:embed="rId4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6A2D81-A4DE-BCF1-5A56-3F2EFE25B2AD}"/>
              </a:ext>
            </a:extLst>
          </p:cNvPr>
          <p:cNvCxnSpPr>
            <a:cxnSpLocks/>
          </p:cNvCxnSpPr>
          <p:nvPr/>
        </p:nvCxnSpPr>
        <p:spPr>
          <a:xfrm>
            <a:off x="3607427" y="3872129"/>
            <a:ext cx="13461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C61F16-F859-6A0A-B6FD-BE1BC90FEB99}"/>
              </a:ext>
            </a:extLst>
          </p:cNvPr>
          <p:cNvSpPr txBox="1"/>
          <p:nvPr/>
        </p:nvSpPr>
        <p:spPr>
          <a:xfrm>
            <a:off x="3549056" y="1851125"/>
            <a:ext cx="156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</a:t>
            </a:r>
            <a:r>
              <a:rPr lang="en-US" b="1" dirty="0"/>
              <a:t>ach Sample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535135-002A-F054-9448-6079A5D81B92}"/>
              </a:ext>
            </a:extLst>
          </p:cNvPr>
          <p:cNvSpPr txBox="1"/>
          <p:nvPr/>
        </p:nvSpPr>
        <p:spPr>
          <a:xfrm>
            <a:off x="3862672" y="3463329"/>
            <a:ext cx="787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56C9B5-5903-26C4-7136-8810433069BD}"/>
              </a:ext>
            </a:extLst>
          </p:cNvPr>
          <p:cNvCxnSpPr>
            <a:cxnSpLocks/>
          </p:cNvCxnSpPr>
          <p:nvPr/>
        </p:nvCxnSpPr>
        <p:spPr>
          <a:xfrm>
            <a:off x="8066580" y="3872129"/>
            <a:ext cx="13461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FA5A8A-96A5-3CE1-E815-EDBF28A9BB22}"/>
              </a:ext>
            </a:extLst>
          </p:cNvPr>
          <p:cNvSpPr txBox="1"/>
          <p:nvPr/>
        </p:nvSpPr>
        <p:spPr>
          <a:xfrm>
            <a:off x="8208023" y="3463329"/>
            <a:ext cx="1108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DFDF12-1DAD-85E8-A82E-9B6BC576BADE}"/>
                  </a:ext>
                </a:extLst>
              </p:cNvPr>
              <p:cNvSpPr txBox="1"/>
              <p:nvPr/>
            </p:nvSpPr>
            <p:spPr>
              <a:xfrm>
                <a:off x="8995144" y="3935082"/>
                <a:ext cx="3103934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Finetuned Grasp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28−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dimensional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DFDF12-1DAD-85E8-A82E-9B6BC576B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144" y="3935082"/>
                <a:ext cx="3103934" cy="815608"/>
              </a:xfrm>
              <a:prstGeom prst="rect">
                <a:avLst/>
              </a:prstGeom>
              <a:blipFill>
                <a:blip r:embed="rId5"/>
                <a:stretch>
                  <a:fillRect t="-45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505C397-A3AB-B5F7-BA65-D009AB89158F}"/>
              </a:ext>
            </a:extLst>
          </p:cNvPr>
          <p:cNvSpPr txBox="1"/>
          <p:nvPr/>
        </p:nvSpPr>
        <p:spPr>
          <a:xfrm>
            <a:off x="7546814" y="4878657"/>
            <a:ext cx="609819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Conditioned on:</a:t>
            </a:r>
          </a:p>
          <a:p>
            <a:pPr algn="ctr"/>
            <a:endParaRPr lang="en-US" sz="900" dirty="0"/>
          </a:p>
          <a:p>
            <a:pPr algn="ctr"/>
            <a:r>
              <a:rPr lang="en-US" dirty="0"/>
              <a:t>Desired grasp type</a:t>
            </a:r>
          </a:p>
          <a:p>
            <a:pPr algn="ctr"/>
            <a:r>
              <a:rPr lang="en-US" dirty="0"/>
              <a:t>Input object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4B2F846-7DCF-B803-CFED-29AD53318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534" y="2282013"/>
            <a:ext cx="1710053" cy="13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6" grpId="0" animBg="1"/>
      <p:bldP spid="35" grpId="0"/>
      <p:bldP spid="37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outline</a:t>
            </a:r>
            <a:r>
              <a:rPr lang="es-ES" dirty="0"/>
              <a:t> – </a:t>
            </a:r>
            <a:r>
              <a:rPr lang="es-ES" dirty="0" err="1"/>
              <a:t>diffusion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94024"/>
            <a:ext cx="10929583" cy="4473941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1: select a grasping for each grasp type from the </a:t>
            </a:r>
            <a:r>
              <a:rPr lang="en-US" sz="2400" dirty="0" err="1">
                <a:sym typeface="Wingdings" panose="05000000000000000000" pitchFamily="2" charset="2"/>
              </a:rPr>
              <a:t>DexGraspNet</a:t>
            </a:r>
            <a:r>
              <a:rPr lang="en-US" sz="2400" dirty="0">
                <a:sym typeface="Wingdings" panose="05000000000000000000" pitchFamily="2" charset="2"/>
              </a:rPr>
              <a:t> dataset</a:t>
            </a:r>
          </a:p>
          <a:p>
            <a:r>
              <a:rPr lang="en-US" sz="2400" dirty="0">
                <a:sym typeface="Wingdings" panose="05000000000000000000" pitchFamily="2" charset="2"/>
              </a:rPr>
              <a:t>2: Create our dataset: look for the closer </a:t>
            </a:r>
            <a:r>
              <a:rPr lang="en-US" sz="2400" dirty="0" err="1">
                <a:sym typeface="Wingdings" panose="05000000000000000000" pitchFamily="2" charset="2"/>
              </a:rPr>
              <a:t>graspings</a:t>
            </a:r>
            <a:r>
              <a:rPr lang="en-US" sz="2400" dirty="0">
                <a:sym typeface="Wingdings" panose="05000000000000000000" pitchFamily="2" charset="2"/>
              </a:rPr>
              <a:t> (Euclidean Distance) for 1000 random objects. Each entry of our dataset: joint angles + trans + rot, type of grasping, mesh of distances.</a:t>
            </a:r>
          </a:p>
          <a:p>
            <a:r>
              <a:rPr lang="en-US" sz="2400" dirty="0">
                <a:sym typeface="Wingdings" panose="05000000000000000000" pitchFamily="2" charset="2"/>
              </a:rPr>
              <a:t>3: prepare our diffusion model with inputs: joint angles + trans + rot, type of grasping, mesh of distances. Output: joint angles + trans + rot (28-dim).</a:t>
            </a:r>
          </a:p>
          <a:p>
            <a:r>
              <a:rPr lang="en-US" sz="2400" dirty="0">
                <a:sym typeface="Wingdings" panose="05000000000000000000" pitchFamily="2" charset="2"/>
              </a:rPr>
              <a:t>4: Train our diffusion model (</a:t>
            </a:r>
            <a:r>
              <a:rPr lang="en-US" sz="2400" dirty="0" err="1">
                <a:sym typeface="Wingdings" panose="05000000000000000000" pitchFamily="2" charset="2"/>
              </a:rPr>
              <a:t>aqui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explicar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todos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los</a:t>
            </a:r>
            <a:r>
              <a:rPr lang="en-US" sz="2400" dirty="0">
                <a:sym typeface="Wingdings" panose="05000000000000000000" pitchFamily="2" charset="2"/>
              </a:rPr>
              <a:t> pasos… 1 overfitting without object to 1 sample (solution: higher batch size and training longer), 2 overfitting with object, 3 overfitting for two samples, 4 training on full model (problem: translation y rotation), 5 training only on translation y rotation.</a:t>
            </a: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9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INTRODUCTION AND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Our idea?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To develop a </a:t>
            </a:r>
            <a:r>
              <a:rPr lang="en-US" sz="2400" b="1" dirty="0">
                <a:sym typeface="Wingdings" panose="05000000000000000000" pitchFamily="2" charset="2"/>
              </a:rPr>
              <a:t>reliable</a:t>
            </a:r>
            <a:r>
              <a:rPr lang="en-US" sz="2400" dirty="0">
                <a:sym typeface="Wingdings" panose="05000000000000000000" pitchFamily="2" charset="2"/>
              </a:rPr>
              <a:t> and </a:t>
            </a:r>
            <a:r>
              <a:rPr lang="en-US" sz="2400" b="1" dirty="0">
                <a:sym typeface="Wingdings" panose="05000000000000000000" pitchFamily="2" charset="2"/>
              </a:rPr>
              <a:t>robust</a:t>
            </a:r>
            <a:r>
              <a:rPr lang="en-US" sz="2400" dirty="0">
                <a:sym typeface="Wingdings" panose="05000000000000000000" pitchFamily="2" charset="2"/>
              </a:rPr>
              <a:t> pipeline for </a:t>
            </a:r>
            <a:r>
              <a:rPr lang="en-US" sz="2400" b="1" dirty="0">
                <a:sym typeface="Wingdings" panose="05000000000000000000" pitchFamily="2" charset="2"/>
              </a:rPr>
              <a:t>generating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ym typeface="Wingdings" panose="05000000000000000000" pitchFamily="2" charset="2"/>
              </a:rPr>
              <a:t>graspings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Ease neuroprosthetics usage</a:t>
            </a:r>
          </a:p>
          <a:p>
            <a:pPr marL="228600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Attending to the user needs with </a:t>
            </a:r>
            <a:r>
              <a:rPr lang="en-US" sz="2000" b="1" dirty="0" err="1">
                <a:sym typeface="Wingdings" panose="05000000000000000000" pitchFamily="2" charset="2"/>
              </a:rPr>
              <a:t>sEMG</a:t>
            </a:r>
            <a:r>
              <a:rPr lang="en-US" sz="2000" b="1" dirty="0">
                <a:sym typeface="Wingdings" panose="05000000000000000000" pitchFamily="2" charset="2"/>
              </a:rPr>
              <a:t>                               </a:t>
            </a:r>
            <a:r>
              <a:rPr lang="en-US" sz="2000" dirty="0">
                <a:sym typeface="Wingdings" panose="05000000000000000000" pitchFamily="2" charset="2"/>
              </a:rPr>
              <a:t>Through </a:t>
            </a:r>
            <a:r>
              <a:rPr lang="en-US" sz="2000" b="1" dirty="0">
                <a:sym typeface="Wingdings" panose="05000000000000000000" pitchFamily="2" charset="2"/>
              </a:rPr>
              <a:t>generative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b="1" dirty="0">
                <a:sym typeface="Wingdings" panose="05000000000000000000" pitchFamily="2" charset="2"/>
              </a:rPr>
              <a:t>modeling</a:t>
            </a:r>
            <a:endParaRPr lang="en-US" sz="2000" b="1" dirty="0"/>
          </a:p>
        </p:txBody>
      </p:sp>
      <p:pic>
        <p:nvPicPr>
          <p:cNvPr id="1026" name="Picture 2" descr="Applied Sciences | Free Full-Text | Assessment on Stationarity of EMG  Signals with Different Windows Size During Isotonic Contractions">
            <a:extLst>
              <a:ext uri="{FF2B5EF4-FFF2-40B4-BE49-F238E27FC236}">
                <a16:creationId xmlns:a16="http://schemas.microsoft.com/office/drawing/2014/main" id="{CA2B9898-0409-F655-FE62-4B298DCA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4" y="4326340"/>
            <a:ext cx="3654644" cy="20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DFE4C-F597-854C-3917-BC72D63DC9E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B87082-8EF9-80F4-61D4-4FD8A85DD669}"/>
              </a:ext>
            </a:extLst>
          </p:cNvPr>
          <p:cNvSpPr/>
          <p:nvPr/>
        </p:nvSpPr>
        <p:spPr>
          <a:xfrm flipH="1">
            <a:off x="0" y="286604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B37FC-EC3F-0BD6-DC13-7137BDFE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68" y="4470177"/>
            <a:ext cx="4391638" cy="1743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3F1945-810E-1964-DAA8-F72E972156A5}"/>
              </a:ext>
            </a:extLst>
          </p:cNvPr>
          <p:cNvSpPr/>
          <p:nvPr/>
        </p:nvSpPr>
        <p:spPr>
          <a:xfrm>
            <a:off x="631208" y="3700329"/>
            <a:ext cx="5270946" cy="2854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F0B74D-5BD7-ADC1-AFB9-3821706F82CC}"/>
              </a:ext>
            </a:extLst>
          </p:cNvPr>
          <p:cNvSpPr/>
          <p:nvPr/>
        </p:nvSpPr>
        <p:spPr>
          <a:xfrm>
            <a:off x="6417360" y="3503037"/>
            <a:ext cx="5270946" cy="2854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53E98-393F-CFE3-A71F-E7D5861F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E166CC-647B-F62B-75BC-7E7FC680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7" y="500668"/>
            <a:ext cx="10234439" cy="918699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Diffusion model - characteristics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are Diffusion Models? | Lil'Log">
            <a:extLst>
              <a:ext uri="{FF2B5EF4-FFF2-40B4-BE49-F238E27FC236}">
                <a16:creationId xmlns:a16="http://schemas.microsoft.com/office/drawing/2014/main" id="{20B387A8-9EF0-DC84-22EF-B7AF272DF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1"/>
          <a:stretch/>
        </p:blipFill>
        <p:spPr bwMode="auto">
          <a:xfrm>
            <a:off x="1648646" y="1478864"/>
            <a:ext cx="8894707" cy="158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492CD786-356E-EBA5-E690-CE6CBBA02F85}"/>
              </a:ext>
            </a:extLst>
          </p:cNvPr>
          <p:cNvGrpSpPr/>
          <p:nvPr/>
        </p:nvGrpSpPr>
        <p:grpSpPr>
          <a:xfrm>
            <a:off x="7660835" y="2955249"/>
            <a:ext cx="3120966" cy="3796405"/>
            <a:chOff x="7660835" y="2955249"/>
            <a:chExt cx="3120966" cy="3796405"/>
          </a:xfrm>
        </p:grpSpPr>
        <p:sp>
          <p:nvSpPr>
            <p:cNvPr id="46" name="TextBox 34">
              <a:extLst>
                <a:ext uri="{FF2B5EF4-FFF2-40B4-BE49-F238E27FC236}">
                  <a16:creationId xmlns:a16="http://schemas.microsoft.com/office/drawing/2014/main" id="{6C8F6A02-B155-7785-5D05-2354A32923BF}"/>
                </a:ext>
              </a:extLst>
            </p:cNvPr>
            <p:cNvSpPr txBox="1"/>
            <p:nvPr/>
          </p:nvSpPr>
          <p:spPr>
            <a:xfrm>
              <a:off x="8617815" y="2955249"/>
              <a:ext cx="1262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INPUT</a:t>
              </a:r>
              <a:endParaRPr lang="en-US" dirty="0"/>
            </a:p>
          </p:txBody>
        </p:sp>
        <p:sp>
          <p:nvSpPr>
            <p:cNvPr id="48" name="Rectangle: Rounded Corners 23">
              <a:extLst>
                <a:ext uri="{FF2B5EF4-FFF2-40B4-BE49-F238E27FC236}">
                  <a16:creationId xmlns:a16="http://schemas.microsoft.com/office/drawing/2014/main" id="{5A0275FF-ADFF-498E-B050-1886D867A834}"/>
                </a:ext>
              </a:extLst>
            </p:cNvPr>
            <p:cNvSpPr/>
            <p:nvPr/>
          </p:nvSpPr>
          <p:spPr>
            <a:xfrm>
              <a:off x="7773838" y="3222199"/>
              <a:ext cx="2833124" cy="3529455"/>
            </a:xfrm>
            <a:prstGeom prst="round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19">
                  <a:extLst>
                    <a:ext uri="{FF2B5EF4-FFF2-40B4-BE49-F238E27FC236}">
                      <a16:creationId xmlns:a16="http://schemas.microsoft.com/office/drawing/2014/main" id="{2471D4A1-C639-1020-D90D-8447258C5D31}"/>
                    </a:ext>
                  </a:extLst>
                </p:cNvPr>
                <p:cNvSpPr txBox="1"/>
                <p:nvPr/>
              </p:nvSpPr>
              <p:spPr>
                <a:xfrm>
                  <a:off x="7964756" y="3358919"/>
                  <a:ext cx="25131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Object embedding</a:t>
                  </a:r>
                  <a:endParaRPr lang="es-ES" sz="9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19">
                  <a:extLst>
                    <a:ext uri="{FF2B5EF4-FFF2-40B4-BE49-F238E27FC236}">
                      <a16:creationId xmlns:a16="http://schemas.microsoft.com/office/drawing/2014/main" id="{2471D4A1-C639-1020-D90D-8447258C5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756" y="3358919"/>
                  <a:ext cx="2513127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20">
                  <a:extLst>
                    <a:ext uri="{FF2B5EF4-FFF2-40B4-BE49-F238E27FC236}">
                      <a16:creationId xmlns:a16="http://schemas.microsoft.com/office/drawing/2014/main" id="{D43B3071-CC7B-5640-7D9A-D232E9C17C27}"/>
                    </a:ext>
                  </a:extLst>
                </p:cNvPr>
                <p:cNvSpPr txBox="1"/>
                <p:nvPr/>
              </p:nvSpPr>
              <p:spPr>
                <a:xfrm>
                  <a:off x="8254208" y="5828323"/>
                  <a:ext cx="199001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Grasp type: 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oMath>
                    </m:oMathPara>
                  </a14:m>
                  <a:endParaRPr lang="es-ES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50" name="TextBox 20">
                  <a:extLst>
                    <a:ext uri="{FF2B5EF4-FFF2-40B4-BE49-F238E27FC236}">
                      <a16:creationId xmlns:a16="http://schemas.microsoft.com/office/drawing/2014/main" id="{D43B3071-CC7B-5640-7D9A-D232E9C17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208" y="5828323"/>
                  <a:ext cx="1990016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21">
                  <a:extLst>
                    <a:ext uri="{FF2B5EF4-FFF2-40B4-BE49-F238E27FC236}">
                      <a16:creationId xmlns:a16="http://schemas.microsoft.com/office/drawing/2014/main" id="{33968374-83B7-54BD-4D6F-0D4BCCB26945}"/>
                    </a:ext>
                  </a:extLst>
                </p:cNvPr>
                <p:cNvSpPr txBox="1"/>
                <p:nvPr/>
              </p:nvSpPr>
              <p:spPr>
                <a:xfrm>
                  <a:off x="7660835" y="4114787"/>
                  <a:ext cx="312096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Grasp embedding: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1792</m:t>
                        </m:r>
                      </m:oMath>
                    </m:oMathPara>
                  </a14:m>
                  <a:endParaRPr lang="es-ES" b="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(1792=64∗28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51" name="TextBox 21">
                  <a:extLst>
                    <a:ext uri="{FF2B5EF4-FFF2-40B4-BE49-F238E27FC236}">
                      <a16:creationId xmlns:a16="http://schemas.microsoft.com/office/drawing/2014/main" id="{33968374-83B7-54BD-4D6F-0D4BCCB26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835" y="4114787"/>
                  <a:ext cx="3120966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20">
                  <a:extLst>
                    <a:ext uri="{FF2B5EF4-FFF2-40B4-BE49-F238E27FC236}">
                      <a16:creationId xmlns:a16="http://schemas.microsoft.com/office/drawing/2014/main" id="{CA46FCC9-6685-53E3-AB0C-DF3AB46249CC}"/>
                    </a:ext>
                  </a:extLst>
                </p:cNvPr>
                <p:cNvSpPr txBox="1"/>
                <p:nvPr/>
              </p:nvSpPr>
              <p:spPr>
                <a:xfrm>
                  <a:off x="7860309" y="5147655"/>
                  <a:ext cx="268304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Timesteps embedding: 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64</m:t>
                        </m:r>
                      </m:oMath>
                    </m:oMathPara>
                  </a14:m>
                  <a:endParaRPr lang="es-ES" dirty="0">
                    <a:effectLst/>
                  </a:endParaRPr>
                </a:p>
              </p:txBody>
            </p:sp>
          </mc:Choice>
          <mc:Fallback>
            <p:sp>
              <p:nvSpPr>
                <p:cNvPr id="52" name="TextBox 20">
                  <a:extLst>
                    <a:ext uri="{FF2B5EF4-FFF2-40B4-BE49-F238E27FC236}">
                      <a16:creationId xmlns:a16="http://schemas.microsoft.com/office/drawing/2014/main" id="{CA46FCC9-6685-53E3-AB0C-DF3AB4624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309" y="5147655"/>
                  <a:ext cx="2683044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227" t="-4717" r="-2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9A06EDD-64AC-49E1-CB09-CF73631B41BA}"/>
              </a:ext>
            </a:extLst>
          </p:cNvPr>
          <p:cNvGrpSpPr/>
          <p:nvPr/>
        </p:nvGrpSpPr>
        <p:grpSpPr>
          <a:xfrm>
            <a:off x="1411420" y="3227515"/>
            <a:ext cx="3176519" cy="3529455"/>
            <a:chOff x="414741" y="3327990"/>
            <a:chExt cx="3176519" cy="3529455"/>
          </a:xfrm>
        </p:grpSpPr>
        <p:sp>
          <p:nvSpPr>
            <p:cNvPr id="42" name="Rectangle: Rounded Corners 23">
              <a:extLst>
                <a:ext uri="{FF2B5EF4-FFF2-40B4-BE49-F238E27FC236}">
                  <a16:creationId xmlns:a16="http://schemas.microsoft.com/office/drawing/2014/main" id="{C3D2E0A8-8799-95C6-7943-48AD3A870B6F}"/>
                </a:ext>
              </a:extLst>
            </p:cNvPr>
            <p:cNvSpPr/>
            <p:nvPr/>
          </p:nvSpPr>
          <p:spPr>
            <a:xfrm>
              <a:off x="558662" y="3327990"/>
              <a:ext cx="2833124" cy="3529455"/>
            </a:xfrm>
            <a:prstGeom prst="round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9">
                  <a:extLst>
                    <a:ext uri="{FF2B5EF4-FFF2-40B4-BE49-F238E27FC236}">
                      <a16:creationId xmlns:a16="http://schemas.microsoft.com/office/drawing/2014/main" id="{1C6A7EC3-2FF4-A212-C7A5-6986DF72A35D}"/>
                    </a:ext>
                  </a:extLst>
                </p:cNvPr>
                <p:cNvSpPr txBox="1"/>
                <p:nvPr/>
              </p:nvSpPr>
              <p:spPr>
                <a:xfrm>
                  <a:off x="558662" y="3495478"/>
                  <a:ext cx="283312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Euclidean distance map</a:t>
                  </a:r>
                  <a:endParaRPr lang="en-US" sz="11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50×50×50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19">
                  <a:extLst>
                    <a:ext uri="{FF2B5EF4-FFF2-40B4-BE49-F238E27FC236}">
                      <a16:creationId xmlns:a16="http://schemas.microsoft.com/office/drawing/2014/main" id="{1C6A7EC3-2FF4-A212-C7A5-6986DF72A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62" y="3495478"/>
                  <a:ext cx="283312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913513CA-8651-3B5E-42AC-2253E455B4C8}"/>
                </a:ext>
              </a:extLst>
            </p:cNvPr>
            <p:cNvSpPr txBox="1"/>
            <p:nvPr/>
          </p:nvSpPr>
          <p:spPr>
            <a:xfrm>
              <a:off x="980216" y="5793985"/>
              <a:ext cx="199001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Grasp type: </a:t>
              </a:r>
              <a:endParaRPr lang="en-US" dirty="0"/>
            </a:p>
            <a:p>
              <a:pPr algn="ctr"/>
              <a:r>
                <a:rPr lang="en-US" dirty="0"/>
                <a:t>One-hot vector</a:t>
              </a:r>
            </a:p>
            <a:p>
              <a:pPr algn="ctr"/>
              <a:r>
                <a:rPr lang="en-US" dirty="0"/>
                <a:t>E.g., “</a:t>
              </a:r>
              <a:r>
                <a:rPr lang="en-US" dirty="0" err="1"/>
                <a:t>cyl</a:t>
              </a:r>
              <a:r>
                <a:rPr lang="en-US" dirty="0"/>
                <a:t>” = (1,0,0)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21">
                  <a:extLst>
                    <a:ext uri="{FF2B5EF4-FFF2-40B4-BE49-F238E27FC236}">
                      <a16:creationId xmlns:a16="http://schemas.microsoft.com/office/drawing/2014/main" id="{B29A338F-027E-F979-DEBC-ACD857F77A14}"/>
                    </a:ext>
                  </a:extLst>
                </p:cNvPr>
                <p:cNvSpPr txBox="1"/>
                <p:nvPr/>
              </p:nvSpPr>
              <p:spPr>
                <a:xfrm>
                  <a:off x="414741" y="4340844"/>
                  <a:ext cx="312096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Joint angles: </a:t>
                  </a:r>
                  <a:endParaRPr lang="es-ES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28−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dimensional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21">
                  <a:extLst>
                    <a:ext uri="{FF2B5EF4-FFF2-40B4-BE49-F238E27FC236}">
                      <a16:creationId xmlns:a16="http://schemas.microsoft.com/office/drawing/2014/main" id="{B29A338F-027E-F979-DEBC-ACD857F7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41" y="4340844"/>
                  <a:ext cx="3120966" cy="646331"/>
                </a:xfrm>
                <a:prstGeom prst="rect">
                  <a:avLst/>
                </a:prstGeom>
                <a:blipFill>
                  <a:blip r:embed="rId9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21">
                  <a:extLst>
                    <a:ext uri="{FF2B5EF4-FFF2-40B4-BE49-F238E27FC236}">
                      <a16:creationId xmlns:a16="http://schemas.microsoft.com/office/drawing/2014/main" id="{FF9C17EC-4BFB-CB02-FA45-6CD1C6B7FD45}"/>
                    </a:ext>
                  </a:extLst>
                </p:cNvPr>
                <p:cNvSpPr txBox="1"/>
                <p:nvPr/>
              </p:nvSpPr>
              <p:spPr>
                <a:xfrm>
                  <a:off x="470294" y="5147654"/>
                  <a:ext cx="312096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Timesteps vector: </a:t>
                  </a:r>
                  <a:endParaRPr lang="es-ES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dimensional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TextBox 21">
                  <a:extLst>
                    <a:ext uri="{FF2B5EF4-FFF2-40B4-BE49-F238E27FC236}">
                      <a16:creationId xmlns:a16="http://schemas.microsoft.com/office/drawing/2014/main" id="{FF9C17EC-4BFB-CB02-FA45-6CD1C6B7F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94" y="5147654"/>
                  <a:ext cx="3120966" cy="646331"/>
                </a:xfrm>
                <a:prstGeom prst="rect">
                  <a:avLst/>
                </a:prstGeom>
                <a:blipFill>
                  <a:blip r:embed="rId10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4F9DA79A-49B8-6EF5-C0A6-2E742E18EC41}"/>
              </a:ext>
            </a:extLst>
          </p:cNvPr>
          <p:cNvCxnSpPr/>
          <p:nvPr/>
        </p:nvCxnSpPr>
        <p:spPr>
          <a:xfrm>
            <a:off x="4587939" y="3806456"/>
            <a:ext cx="3072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950B050-5641-411E-4908-1F5F91D0659E}"/>
              </a:ext>
            </a:extLst>
          </p:cNvPr>
          <p:cNvCxnSpPr/>
          <p:nvPr/>
        </p:nvCxnSpPr>
        <p:spPr>
          <a:xfrm>
            <a:off x="4587939" y="4606162"/>
            <a:ext cx="3072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611DAE29-730F-68C2-F7D5-E35B344F76A4}"/>
              </a:ext>
            </a:extLst>
          </p:cNvPr>
          <p:cNvCxnSpPr/>
          <p:nvPr/>
        </p:nvCxnSpPr>
        <p:spPr>
          <a:xfrm>
            <a:off x="4587939" y="5470820"/>
            <a:ext cx="3072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4C42398-D228-15B3-3AE5-A59895F8FBC2}"/>
              </a:ext>
            </a:extLst>
          </p:cNvPr>
          <p:cNvCxnSpPr/>
          <p:nvPr/>
        </p:nvCxnSpPr>
        <p:spPr>
          <a:xfrm>
            <a:off x="4587939" y="6168302"/>
            <a:ext cx="3072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B6EB2B1-85D9-9A87-3B31-E0B65497208A}"/>
              </a:ext>
            </a:extLst>
          </p:cNvPr>
          <p:cNvSpPr/>
          <p:nvPr/>
        </p:nvSpPr>
        <p:spPr>
          <a:xfrm>
            <a:off x="5550195" y="3604437"/>
            <a:ext cx="1275907" cy="436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CONV3D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4380FBC-5185-1DC8-33C4-17BEAA8AB661}"/>
              </a:ext>
            </a:extLst>
          </p:cNvPr>
          <p:cNvSpPr/>
          <p:nvPr/>
        </p:nvSpPr>
        <p:spPr>
          <a:xfrm>
            <a:off x="5382774" y="4324054"/>
            <a:ext cx="1610747" cy="58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POSITIONAL EMBEDDING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2EE58B4-1A48-2DCE-CB2B-A4B465609A80}"/>
              </a:ext>
            </a:extLst>
          </p:cNvPr>
          <p:cNvSpPr/>
          <p:nvPr/>
        </p:nvSpPr>
        <p:spPr>
          <a:xfrm>
            <a:off x="5382774" y="5188099"/>
            <a:ext cx="1610747" cy="58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POSITIONAL EMBEDDING</a:t>
            </a:r>
          </a:p>
        </p:txBody>
      </p:sp>
    </p:spTree>
    <p:extLst>
      <p:ext uri="{BB962C8B-B14F-4D97-AF65-F5344CB8AC3E}">
        <p14:creationId xmlns:p14="http://schemas.microsoft.com/office/powerpoint/2010/main" val="15696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7" y="500668"/>
            <a:ext cx="10234439" cy="918699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Diffusion model - characteristics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050CD-CAAB-7B63-C07B-BD6EE064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a 11">
            <a:extLst>
              <a:ext uri="{FF2B5EF4-FFF2-40B4-BE49-F238E27FC236}">
                <a16:creationId xmlns:a16="http://schemas.microsoft.com/office/drawing/2014/main" id="{F0582EED-7187-7E0A-E810-437D7E1E3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05939"/>
              </p:ext>
            </p:extLst>
          </p:nvPr>
        </p:nvGraphicFramePr>
        <p:xfrm>
          <a:off x="565373" y="2136941"/>
          <a:ext cx="4560188" cy="26467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085649">
                  <a:extLst>
                    <a:ext uri="{9D8B030D-6E8A-4147-A177-3AD203B41FA5}">
                      <a16:colId xmlns:a16="http://schemas.microsoft.com/office/drawing/2014/main" val="3292060016"/>
                    </a:ext>
                  </a:extLst>
                </a:gridCol>
                <a:gridCol w="1474539">
                  <a:extLst>
                    <a:ext uri="{9D8B030D-6E8A-4147-A177-3AD203B41FA5}">
                      <a16:colId xmlns:a16="http://schemas.microsoft.com/office/drawing/2014/main" val="1091519907"/>
                    </a:ext>
                  </a:extLst>
                </a:gridCol>
              </a:tblGrid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>
                          <a:solidFill>
                            <a:srgbClr val="FF0000"/>
                          </a:solidFill>
                        </a:rPr>
                        <a:t>Batch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800" b="1" dirty="0" err="1">
                          <a:solidFill>
                            <a:srgbClr val="FF0000"/>
                          </a:solidFill>
                        </a:rPr>
                        <a:t>size</a:t>
                      </a:r>
                      <a:endParaRPr lang="es-E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924305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Epochs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200 /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456751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Learning</a:t>
                      </a:r>
                      <a:r>
                        <a:rPr lang="es-ES" sz="1800" b="0" dirty="0"/>
                        <a:t> </a:t>
                      </a:r>
                      <a:r>
                        <a:rPr lang="es-ES" sz="1800" b="0" dirty="0" err="1"/>
                        <a:t>rate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1e-4 / 1e-5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75366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/>
                        <a:t>Time </a:t>
                      </a:r>
                      <a:r>
                        <a:rPr lang="es-ES" sz="1800" b="0" dirty="0" err="1"/>
                        <a:t>steps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9219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latin typeface="Gill Sans MT (Cuerpo)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es-ES" sz="1800" b="0" dirty="0">
                          <a:latin typeface="Gill Sans MT (Cuerpo)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s-ES" sz="1800" b="0" dirty="0" err="1">
                          <a:latin typeface="Gill Sans MT (Cuerpo)"/>
                          <a:cs typeface="Times New Roman" panose="02020603050405020304" pitchFamily="18" charset="0"/>
                        </a:rPr>
                        <a:t>diffusion</a:t>
                      </a:r>
                      <a:r>
                        <a:rPr lang="es-ES" sz="1800" b="0" dirty="0">
                          <a:latin typeface="Gill Sans MT (Cuerpo)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b="0" dirty="0" err="1">
                          <a:latin typeface="Gill Sans MT (Cuerpo)"/>
                          <a:cs typeface="Times New Roman" panose="02020603050405020304" pitchFamily="18" charset="0"/>
                        </a:rPr>
                        <a:t>rate</a:t>
                      </a:r>
                      <a:r>
                        <a:rPr lang="es-ES" sz="1800" b="0" dirty="0">
                          <a:latin typeface="Gill Sans MT (Cuerpo)"/>
                          <a:cs typeface="Times New Roman" panose="02020603050405020304" pitchFamily="18" charset="0"/>
                        </a:rPr>
                        <a:t>)</a:t>
                      </a:r>
                      <a:endParaRPr lang="es-ES" sz="1800" b="0" dirty="0">
                        <a:latin typeface="Gill Sans MT (Cuerpo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Gill Sans MT (Cuerpo)"/>
                        </a:rPr>
                        <a:t>‘linear’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50948"/>
                  </a:ext>
                </a:extLst>
              </a:tr>
              <a:tr h="441123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 err="1"/>
                        <a:t>Embedding</a:t>
                      </a:r>
                      <a:r>
                        <a:rPr lang="es-ES" sz="1800" b="0" dirty="0"/>
                        <a:t> </a:t>
                      </a:r>
                      <a:r>
                        <a:rPr lang="es-ES" sz="1800" b="0" dirty="0" err="1"/>
                        <a:t>size</a:t>
                      </a:r>
                      <a:endParaRPr lang="es-E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19515"/>
                  </a:ext>
                </a:extLst>
              </a:tr>
            </a:tbl>
          </a:graphicData>
        </a:graphic>
      </p:graphicFrame>
      <p:sp>
        <p:nvSpPr>
          <p:cNvPr id="10" name="TextBox 20">
            <a:extLst>
              <a:ext uri="{FF2B5EF4-FFF2-40B4-BE49-F238E27FC236}">
                <a16:creationId xmlns:a16="http://schemas.microsoft.com/office/drawing/2014/main" id="{2BDC13E1-A33D-9462-8B94-CAAB1B9DD88A}"/>
              </a:ext>
            </a:extLst>
          </p:cNvPr>
          <p:cNvSpPr txBox="1"/>
          <p:nvPr/>
        </p:nvSpPr>
        <p:spPr>
          <a:xfrm>
            <a:off x="929786" y="1702947"/>
            <a:ext cx="383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Hyperparameters</a:t>
            </a:r>
            <a:endParaRPr lang="en-US" sz="1600" b="1" dirty="0"/>
          </a:p>
        </p:txBody>
      </p:sp>
      <p:pic>
        <p:nvPicPr>
          <p:cNvPr id="1026" name="Picture 2" descr="What are Diffusion Models? | Lil'Log">
            <a:extLst>
              <a:ext uri="{FF2B5EF4-FFF2-40B4-BE49-F238E27FC236}">
                <a16:creationId xmlns:a16="http://schemas.microsoft.com/office/drawing/2014/main" id="{20B387A8-9EF0-DC84-22EF-B7AF272DF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1"/>
          <a:stretch/>
        </p:blipFill>
        <p:spPr bwMode="auto">
          <a:xfrm>
            <a:off x="5425910" y="1584654"/>
            <a:ext cx="6601612" cy="117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AC61614-970D-D4B8-7737-C4B31AF6D368}"/>
              </a:ext>
            </a:extLst>
          </p:cNvPr>
          <p:cNvGrpSpPr/>
          <p:nvPr/>
        </p:nvGrpSpPr>
        <p:grpSpPr>
          <a:xfrm>
            <a:off x="5749154" y="2918788"/>
            <a:ext cx="3120966" cy="3796405"/>
            <a:chOff x="7660835" y="2955249"/>
            <a:chExt cx="3120966" cy="3796405"/>
          </a:xfrm>
        </p:grpSpPr>
        <p:sp>
          <p:nvSpPr>
            <p:cNvPr id="12" name="TextBox 34">
              <a:extLst>
                <a:ext uri="{FF2B5EF4-FFF2-40B4-BE49-F238E27FC236}">
                  <a16:creationId xmlns:a16="http://schemas.microsoft.com/office/drawing/2014/main" id="{CE6466B1-0BC2-3185-C437-61354BDBB474}"/>
                </a:ext>
              </a:extLst>
            </p:cNvPr>
            <p:cNvSpPr txBox="1"/>
            <p:nvPr/>
          </p:nvSpPr>
          <p:spPr>
            <a:xfrm>
              <a:off x="8617815" y="2955249"/>
              <a:ext cx="1262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INPUT</a:t>
              </a:r>
              <a:endParaRPr lang="en-US" dirty="0"/>
            </a:p>
          </p:txBody>
        </p:sp>
        <p:sp>
          <p:nvSpPr>
            <p:cNvPr id="13" name="Rectangle: Rounded Corners 23">
              <a:extLst>
                <a:ext uri="{FF2B5EF4-FFF2-40B4-BE49-F238E27FC236}">
                  <a16:creationId xmlns:a16="http://schemas.microsoft.com/office/drawing/2014/main" id="{3C4A1BEE-DCB3-E115-DC3D-25CF268B2D67}"/>
                </a:ext>
              </a:extLst>
            </p:cNvPr>
            <p:cNvSpPr/>
            <p:nvPr/>
          </p:nvSpPr>
          <p:spPr>
            <a:xfrm>
              <a:off x="7773838" y="3222199"/>
              <a:ext cx="2833124" cy="3529455"/>
            </a:xfrm>
            <a:prstGeom prst="round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9">
                  <a:extLst>
                    <a:ext uri="{FF2B5EF4-FFF2-40B4-BE49-F238E27FC236}">
                      <a16:creationId xmlns:a16="http://schemas.microsoft.com/office/drawing/2014/main" id="{9FD3F48A-4955-C83C-7E71-08FC144CF4AE}"/>
                    </a:ext>
                  </a:extLst>
                </p:cNvPr>
                <p:cNvSpPr txBox="1"/>
                <p:nvPr/>
              </p:nvSpPr>
              <p:spPr>
                <a:xfrm>
                  <a:off x="7964756" y="3358919"/>
                  <a:ext cx="251312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Object embedding</a:t>
                  </a:r>
                  <a:endParaRPr lang="es-ES" sz="9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9">
                  <a:extLst>
                    <a:ext uri="{FF2B5EF4-FFF2-40B4-BE49-F238E27FC236}">
                      <a16:creationId xmlns:a16="http://schemas.microsoft.com/office/drawing/2014/main" id="{9FD3F48A-4955-C83C-7E71-08FC144CF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756" y="3358919"/>
                  <a:ext cx="2513127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0">
                  <a:extLst>
                    <a:ext uri="{FF2B5EF4-FFF2-40B4-BE49-F238E27FC236}">
                      <a16:creationId xmlns:a16="http://schemas.microsoft.com/office/drawing/2014/main" id="{D7EAFE2D-5FCB-D4F9-FE1C-60AB80CD84BF}"/>
                    </a:ext>
                  </a:extLst>
                </p:cNvPr>
                <p:cNvSpPr txBox="1"/>
                <p:nvPr/>
              </p:nvSpPr>
              <p:spPr>
                <a:xfrm>
                  <a:off x="8254208" y="5828323"/>
                  <a:ext cx="199001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Grasp type: 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 u="sng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1800" b="0" i="1" u="sng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1800" b="0" i="1" u="sng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s-ES" u="sng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15" name="TextBox 20">
                  <a:extLst>
                    <a:ext uri="{FF2B5EF4-FFF2-40B4-BE49-F238E27FC236}">
                      <a16:creationId xmlns:a16="http://schemas.microsoft.com/office/drawing/2014/main" id="{D7EAFE2D-5FCB-D4F9-FE1C-60AB80CD8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208" y="5828323"/>
                  <a:ext cx="1990016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21">
                  <a:extLst>
                    <a:ext uri="{FF2B5EF4-FFF2-40B4-BE49-F238E27FC236}">
                      <a16:creationId xmlns:a16="http://schemas.microsoft.com/office/drawing/2014/main" id="{83AB66D2-F92C-49D1-5525-F93AA678E6A0}"/>
                    </a:ext>
                  </a:extLst>
                </p:cNvPr>
                <p:cNvSpPr txBox="1"/>
                <p:nvPr/>
              </p:nvSpPr>
              <p:spPr>
                <a:xfrm>
                  <a:off x="7660835" y="4114787"/>
                  <a:ext cx="312096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Grasp embedding: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1792</m:t>
                        </m:r>
                      </m:oMath>
                    </m:oMathPara>
                  </a14:m>
                  <a:endParaRPr lang="es-ES" b="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(1792=64∗28</m:t>
                      </m:r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TextBox 21">
                  <a:extLst>
                    <a:ext uri="{FF2B5EF4-FFF2-40B4-BE49-F238E27FC236}">
                      <a16:creationId xmlns:a16="http://schemas.microsoft.com/office/drawing/2014/main" id="{83AB66D2-F92C-49D1-5525-F93AA678E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835" y="4114787"/>
                  <a:ext cx="3120966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3311" b="-993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20">
                  <a:extLst>
                    <a:ext uri="{FF2B5EF4-FFF2-40B4-BE49-F238E27FC236}">
                      <a16:creationId xmlns:a16="http://schemas.microsoft.com/office/drawing/2014/main" id="{B3821E71-1505-BAA5-D007-678F0886737F}"/>
                    </a:ext>
                  </a:extLst>
                </p:cNvPr>
                <p:cNvSpPr txBox="1"/>
                <p:nvPr/>
              </p:nvSpPr>
              <p:spPr>
                <a:xfrm>
                  <a:off x="8198413" y="5147655"/>
                  <a:ext cx="204581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Time embedding: 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s-E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64</m:t>
                        </m:r>
                      </m:oMath>
                    </m:oMathPara>
                  </a14:m>
                  <a:endParaRPr lang="es-ES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17" name="TextBox 20">
                  <a:extLst>
                    <a:ext uri="{FF2B5EF4-FFF2-40B4-BE49-F238E27FC236}">
                      <a16:creationId xmlns:a16="http://schemas.microsoft.com/office/drawing/2014/main" id="{B3821E71-1505-BAA5-D007-678F08867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8413" y="5147655"/>
                  <a:ext cx="2045811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2381" t="-4717" r="-506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C1C9A55-D21C-A509-D038-EDBA130C976A}"/>
              </a:ext>
            </a:extLst>
          </p:cNvPr>
          <p:cNvGrpSpPr/>
          <p:nvPr/>
        </p:nvGrpSpPr>
        <p:grpSpPr>
          <a:xfrm>
            <a:off x="9049697" y="3548140"/>
            <a:ext cx="3072882" cy="2815243"/>
            <a:chOff x="9092742" y="2086674"/>
            <a:chExt cx="3072882" cy="2815243"/>
          </a:xfrm>
        </p:grpSpPr>
        <p:sp>
          <p:nvSpPr>
            <p:cNvPr id="18" name="Rectangle: Rounded Corners 40">
              <a:extLst>
                <a:ext uri="{FF2B5EF4-FFF2-40B4-BE49-F238E27FC236}">
                  <a16:creationId xmlns:a16="http://schemas.microsoft.com/office/drawing/2014/main" id="{7B671DD6-51B3-96E4-2A33-9C2E9B0D86F9}"/>
                </a:ext>
              </a:extLst>
            </p:cNvPr>
            <p:cNvSpPr/>
            <p:nvPr/>
          </p:nvSpPr>
          <p:spPr>
            <a:xfrm>
              <a:off x="9433329" y="2086674"/>
              <a:ext cx="2427024" cy="2815243"/>
            </a:xfrm>
            <a:prstGeom prst="roundRect">
              <a:avLst/>
            </a:prstGeom>
            <a:solidFill>
              <a:srgbClr val="00B0F0">
                <a:alpha val="2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7">
                  <a:extLst>
                    <a:ext uri="{FF2B5EF4-FFF2-40B4-BE49-F238E27FC236}">
                      <a16:creationId xmlns:a16="http://schemas.microsoft.com/office/drawing/2014/main" id="{D21DB64F-A196-1A53-8B0D-685A5ECA204B}"/>
                    </a:ext>
                  </a:extLst>
                </p:cNvPr>
                <p:cNvSpPr txBox="1"/>
                <p:nvPr/>
              </p:nvSpPr>
              <p:spPr>
                <a:xfrm>
                  <a:off x="9092742" y="3935082"/>
                  <a:ext cx="3072882" cy="815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/>
                    <a:t>Finetuned Grasp</a:t>
                  </a:r>
                </a:p>
                <a:p>
                  <a:pPr algn="ctr"/>
                  <a:endParaRPr lang="en-US" sz="11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>
                            <a:latin typeface="Cambria Math" panose="02040503050406030204" pitchFamily="18" charset="0"/>
                          </a:rPr>
                          <m:t>28−</m:t>
                        </m:r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dimensional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37">
                  <a:extLst>
                    <a:ext uri="{FF2B5EF4-FFF2-40B4-BE49-F238E27FC236}">
                      <a16:creationId xmlns:a16="http://schemas.microsoft.com/office/drawing/2014/main" id="{D21DB64F-A196-1A53-8B0D-685A5ECA2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2742" y="3935082"/>
                  <a:ext cx="3072882" cy="815608"/>
                </a:xfrm>
                <a:prstGeom prst="rect">
                  <a:avLst/>
                </a:prstGeom>
                <a:blipFill>
                  <a:blip r:embed="rId8"/>
                  <a:stretch>
                    <a:fillRect t="-3731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41">
              <a:extLst>
                <a:ext uri="{FF2B5EF4-FFF2-40B4-BE49-F238E27FC236}">
                  <a16:creationId xmlns:a16="http://schemas.microsoft.com/office/drawing/2014/main" id="{B4ACA7A2-A3FB-F375-2DF0-772F6B36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5534" y="2282013"/>
              <a:ext cx="1747905" cy="1374306"/>
            </a:xfrm>
            <a:prstGeom prst="rect">
              <a:avLst/>
            </a:prstGeom>
          </p:spPr>
        </p:pic>
      </p:grpSp>
      <p:sp>
        <p:nvSpPr>
          <p:cNvPr id="22" name="TextBox 34">
            <a:extLst>
              <a:ext uri="{FF2B5EF4-FFF2-40B4-BE49-F238E27FC236}">
                <a16:creationId xmlns:a16="http://schemas.microsoft.com/office/drawing/2014/main" id="{E682C0A5-6431-6385-ADE5-5342CB59FD1F}"/>
              </a:ext>
            </a:extLst>
          </p:cNvPr>
          <p:cNvSpPr txBox="1"/>
          <p:nvPr/>
        </p:nvSpPr>
        <p:spPr>
          <a:xfrm>
            <a:off x="9954737" y="3253782"/>
            <a:ext cx="126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OUTPUT</a:t>
            </a:r>
            <a:endParaRPr lang="en-US" dirty="0"/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57B839F2-C3EA-92D2-4755-AB8671AD7BA7}"/>
              </a:ext>
            </a:extLst>
          </p:cNvPr>
          <p:cNvSpPr txBox="1"/>
          <p:nvPr/>
        </p:nvSpPr>
        <p:spPr>
          <a:xfrm>
            <a:off x="1032150" y="5207008"/>
            <a:ext cx="3831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Optimizer</a:t>
            </a:r>
            <a:r>
              <a:rPr lang="es-ES" sz="2000" dirty="0"/>
              <a:t>: </a:t>
            </a:r>
            <a:r>
              <a:rPr lang="es-ES" sz="2000" dirty="0" err="1"/>
              <a:t>AdamW</a:t>
            </a:r>
            <a:endParaRPr lang="es-ES" sz="2000" dirty="0"/>
          </a:p>
          <a:p>
            <a:pPr algn="ctr"/>
            <a:endParaRPr lang="es-ES" sz="2000" dirty="0"/>
          </a:p>
          <a:p>
            <a:pPr algn="ctr"/>
            <a:r>
              <a:rPr lang="es-ES" sz="2000" dirty="0" err="1"/>
              <a:t>Loss</a:t>
            </a:r>
            <a:r>
              <a:rPr lang="es-ES" sz="2000" dirty="0"/>
              <a:t> </a:t>
            </a:r>
            <a:r>
              <a:rPr lang="es-ES" sz="2000" dirty="0" err="1"/>
              <a:t>function</a:t>
            </a:r>
            <a:r>
              <a:rPr lang="es-ES" sz="2000" dirty="0"/>
              <a:t>:   MSE </a:t>
            </a:r>
            <a:r>
              <a:rPr lang="es-ES" sz="2000" dirty="0" err="1"/>
              <a:t>Loss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26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7" y="500668"/>
            <a:ext cx="10234439" cy="918699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Diffusion model – TRAINING AND 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C65B2-C4FB-AD89-F7AB-840F816E03E5}"/>
              </a:ext>
            </a:extLst>
          </p:cNvPr>
          <p:cNvSpPr txBox="1"/>
          <p:nvPr/>
        </p:nvSpPr>
        <p:spPr>
          <a:xfrm>
            <a:off x="3155447" y="1633566"/>
            <a:ext cx="511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FULL MODEL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BBD75-3BFE-AD20-CD6B-46F03A4E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47" y="2112611"/>
            <a:ext cx="2546674" cy="2220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DAC6F9-CDF7-D8EC-D838-88EEE98BB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073" y="2112611"/>
            <a:ext cx="2489865" cy="2220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0A3DA6-F5E3-AB54-04FB-5A2EECD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073" y="4409348"/>
            <a:ext cx="2489865" cy="223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35267-B338-548B-3629-74C57CEFA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446" y="4409348"/>
            <a:ext cx="2546674" cy="223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2750F-EB4F-152B-CA03-E2E968931574}"/>
              </a:ext>
            </a:extLst>
          </p:cNvPr>
          <p:cNvSpPr txBox="1"/>
          <p:nvPr/>
        </p:nvSpPr>
        <p:spPr>
          <a:xfrm>
            <a:off x="-454239" y="3038173"/>
            <a:ext cx="504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PLANAR GRASP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PLANAR GRASP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6F746-17E9-BA1E-C2EA-B1D6FF2C4C91}"/>
              </a:ext>
            </a:extLst>
          </p:cNvPr>
          <p:cNvSpPr txBox="1"/>
          <p:nvPr/>
        </p:nvSpPr>
        <p:spPr>
          <a:xfrm>
            <a:off x="6842322" y="3039116"/>
            <a:ext cx="504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CYL GRASP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CYL GRASP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7" y="500668"/>
            <a:ext cx="10234439" cy="918699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Diffusion model – TRAINING AND 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4E8A63B7-A2A9-8EE9-746E-8D92B4B9C6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81F953-5757-AD7A-59F3-B4BE193D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93" y="2836062"/>
            <a:ext cx="2634151" cy="2621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638644-5AAA-A50C-A12B-BD4F5DF8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21" y="2839066"/>
            <a:ext cx="2684941" cy="26184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4AD5A2-9E97-AFF5-7E09-695941BD04DA}"/>
              </a:ext>
            </a:extLst>
          </p:cNvPr>
          <p:cNvSpPr txBox="1"/>
          <p:nvPr/>
        </p:nvSpPr>
        <p:spPr>
          <a:xfrm>
            <a:off x="3155447" y="1633566"/>
            <a:ext cx="5118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FULL MODEL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Rotation</a:t>
            </a:r>
            <a:r>
              <a:rPr lang="es-ES" dirty="0"/>
              <a:t> and </a:t>
            </a:r>
            <a:r>
              <a:rPr lang="es-ES" dirty="0" err="1"/>
              <a:t>translation</a:t>
            </a:r>
            <a:r>
              <a:rPr lang="es-ES" dirty="0"/>
              <a:t> </a:t>
            </a:r>
            <a:r>
              <a:rPr lang="es-ES" dirty="0" err="1"/>
              <a:t>sometimes</a:t>
            </a:r>
            <a:r>
              <a:rPr lang="es-ES" dirty="0"/>
              <a:t> </a:t>
            </a:r>
            <a:r>
              <a:rPr lang="es-ES" dirty="0" err="1"/>
              <a:t>fails</a:t>
            </a:r>
            <a:r>
              <a:rPr lang="es-ES" dirty="0"/>
              <a:t>…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F5B5BE-57EC-8217-2AB6-A5A6206E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939" y="2839917"/>
            <a:ext cx="3169402" cy="26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9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FDE85A-9B43-23A2-2B89-3626E2D72F22}"/>
              </a:ext>
            </a:extLst>
          </p:cNvPr>
          <p:cNvSpPr/>
          <p:nvPr/>
        </p:nvSpPr>
        <p:spPr>
          <a:xfrm>
            <a:off x="3155447" y="2110378"/>
            <a:ext cx="2546674" cy="2220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7" y="500668"/>
            <a:ext cx="10234439" cy="918699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Diffusion model – TRAINING AND 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C6FB7-3E12-8764-9B3C-2B232D4089AF}"/>
              </a:ext>
            </a:extLst>
          </p:cNvPr>
          <p:cNvSpPr/>
          <p:nvPr/>
        </p:nvSpPr>
        <p:spPr>
          <a:xfrm flipH="1">
            <a:off x="0" y="368746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67E08-F25F-331F-15DC-2951A653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C65B2-C4FB-AD89-F7AB-840F816E03E5}"/>
              </a:ext>
            </a:extLst>
          </p:cNvPr>
          <p:cNvSpPr txBox="1"/>
          <p:nvPr/>
        </p:nvSpPr>
        <p:spPr>
          <a:xfrm>
            <a:off x="3155447" y="1633566"/>
            <a:ext cx="511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ROTATION-TRANSLATION ONLY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6BBD75-3BFE-AD20-CD6B-46F03A4E9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447" y="2330550"/>
            <a:ext cx="2546674" cy="1784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DAC6F9-CDF7-D8EC-D838-88EEE98BB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074" y="2112611"/>
            <a:ext cx="2489864" cy="2220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0A3DA6-F5E3-AB54-04FB-5A2EECD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074" y="4409348"/>
            <a:ext cx="2489864" cy="223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35267-B338-548B-3629-74C57CEFA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5447" y="4409348"/>
            <a:ext cx="2568130" cy="223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2750F-EB4F-152B-CA03-E2E968931574}"/>
              </a:ext>
            </a:extLst>
          </p:cNvPr>
          <p:cNvSpPr txBox="1"/>
          <p:nvPr/>
        </p:nvSpPr>
        <p:spPr>
          <a:xfrm>
            <a:off x="-401612" y="3038173"/>
            <a:ext cx="504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PLANAR GRASP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PLANAR GRASP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6F746-17E9-BA1E-C2EA-B1D6FF2C4C91}"/>
              </a:ext>
            </a:extLst>
          </p:cNvPr>
          <p:cNvSpPr txBox="1"/>
          <p:nvPr/>
        </p:nvSpPr>
        <p:spPr>
          <a:xfrm>
            <a:off x="6842322" y="3039116"/>
            <a:ext cx="5046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CYL GRASP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CYL GRASP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Discussion</a:t>
            </a:r>
            <a:r>
              <a:rPr lang="es-ES" dirty="0"/>
              <a:t> and 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47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u="sng" dirty="0">
                <a:sym typeface="Wingdings" panose="05000000000000000000" pitchFamily="2" charset="2"/>
              </a:rPr>
              <a:t>First part:</a:t>
            </a:r>
          </a:p>
          <a:p>
            <a:pPr lvl="1"/>
            <a:r>
              <a:rPr lang="en-US" sz="2200" b="1" dirty="0" err="1">
                <a:sym typeface="Wingdings" panose="05000000000000000000" pitchFamily="2" charset="2"/>
              </a:rPr>
              <a:t>sEMG</a:t>
            </a:r>
            <a:r>
              <a:rPr lang="en-US" sz="2200" dirty="0">
                <a:sym typeface="Wingdings" panose="05000000000000000000" pitchFamily="2" charset="2"/>
              </a:rPr>
              <a:t> classification provided </a:t>
            </a:r>
            <a:r>
              <a:rPr lang="en-US" sz="2200" b="1" dirty="0">
                <a:sym typeface="Wingdings" panose="05000000000000000000" pitchFamily="2" charset="2"/>
              </a:rPr>
              <a:t>good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b="1" dirty="0">
                <a:sym typeface="Wingdings" panose="05000000000000000000" pitchFamily="2" charset="2"/>
              </a:rPr>
              <a:t>results  </a:t>
            </a:r>
            <a:r>
              <a:rPr lang="en-US" sz="2200" dirty="0">
                <a:sym typeface="Wingdings" panose="05000000000000000000" pitchFamily="2" charset="2"/>
              </a:rPr>
              <a:t>similar to the reference paper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Future steps:</a:t>
            </a:r>
          </a:p>
          <a:p>
            <a:pPr lvl="2"/>
            <a:r>
              <a:rPr lang="en-US" sz="2400" b="1" dirty="0">
                <a:sym typeface="Wingdings" panose="05000000000000000000" pitchFamily="2" charset="2"/>
              </a:rPr>
              <a:t>Extend the </a:t>
            </a:r>
            <a:r>
              <a:rPr lang="en-US" sz="2400" b="1" dirty="0" err="1">
                <a:sym typeface="Wingdings" panose="05000000000000000000" pitchFamily="2" charset="2"/>
              </a:rPr>
              <a:t>sEMG</a:t>
            </a:r>
            <a:r>
              <a:rPr lang="en-US" sz="2400" b="1" dirty="0">
                <a:sym typeface="Wingdings" panose="05000000000000000000" pitchFamily="2" charset="2"/>
              </a:rPr>
              <a:t> dataset</a:t>
            </a:r>
            <a:r>
              <a:rPr lang="en-US" sz="2400" dirty="0">
                <a:sym typeface="Wingdings" panose="05000000000000000000" pitchFamily="2" charset="2"/>
              </a:rPr>
              <a:t> to more grasping types.</a:t>
            </a: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endParaRPr lang="en-US" sz="2600" b="1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ED069-49E3-FD8D-4AF4-43159AFD1A72}"/>
              </a:ext>
            </a:extLst>
          </p:cNvPr>
          <p:cNvSpPr/>
          <p:nvPr/>
        </p:nvSpPr>
        <p:spPr>
          <a:xfrm flipH="1">
            <a:off x="0" y="4960792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A7C25-4552-2133-DF0B-0BDE7993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DA32900-0EB1-B773-0C9D-09353473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107F7-6871-DC73-6D03-C7F522E89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3" b="22087"/>
          <a:stretch/>
        </p:blipFill>
        <p:spPr>
          <a:xfrm>
            <a:off x="2405782" y="4120361"/>
            <a:ext cx="7685233" cy="25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Discussion</a:t>
            </a:r>
            <a:r>
              <a:rPr lang="es-ES" dirty="0"/>
              <a:t> and 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60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u="sng" dirty="0">
                <a:sym typeface="Wingdings" panose="05000000000000000000" pitchFamily="2" charset="2"/>
              </a:rPr>
              <a:t>Second part: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Joint angles </a:t>
            </a:r>
            <a:r>
              <a:rPr lang="en-US" sz="2400" dirty="0">
                <a:sym typeface="Wingdings" panose="05000000000000000000" pitchFamily="2" charset="2"/>
              </a:rPr>
              <a:t>representation  almost </a:t>
            </a:r>
            <a:r>
              <a:rPr lang="en-US" sz="2400" b="1" dirty="0">
                <a:sym typeface="Wingdings" panose="05000000000000000000" pitchFamily="2" charset="2"/>
              </a:rPr>
              <a:t>PERFECT</a:t>
            </a:r>
            <a:r>
              <a:rPr lang="en-US" sz="2400" dirty="0">
                <a:sym typeface="Wingdings" panose="05000000000000000000" pitchFamily="2" charset="2"/>
              </a:rPr>
              <a:t>! 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Translation and rotation </a:t>
            </a:r>
            <a:r>
              <a:rPr lang="en-US" sz="2400" dirty="0">
                <a:sym typeface="Wingdings" panose="05000000000000000000" pitchFamily="2" charset="2"/>
              </a:rPr>
              <a:t>representation  </a:t>
            </a:r>
            <a:r>
              <a:rPr lang="en-US" sz="2400" b="1" dirty="0">
                <a:sym typeface="Wingdings" panose="05000000000000000000" pitchFamily="2" charset="2"/>
              </a:rPr>
              <a:t>not consistent at all</a:t>
            </a:r>
            <a:r>
              <a:rPr lang="en-US" sz="2400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ym typeface="Wingdings" panose="05000000000000000000" pitchFamily="2" charset="2"/>
              </a:rPr>
              <a:t>Dimensionality problem? Applying </a:t>
            </a:r>
            <a:r>
              <a:rPr lang="en-US" sz="2400" b="1" dirty="0">
                <a:sym typeface="Wingdings" panose="05000000000000000000" pitchFamily="2" charset="2"/>
              </a:rPr>
              <a:t>dimensionality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>
                <a:sym typeface="Wingdings" panose="05000000000000000000" pitchFamily="2" charset="2"/>
              </a:rPr>
              <a:t>reduction</a:t>
            </a:r>
            <a:r>
              <a:rPr lang="en-US" sz="2400" dirty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600" dirty="0">
                <a:sym typeface="Wingdings" panose="05000000000000000000" pitchFamily="2" charset="2"/>
              </a:rPr>
              <a:t>We also implemented </a:t>
            </a:r>
            <a:r>
              <a:rPr lang="en-US" sz="2600" b="1" dirty="0">
                <a:sym typeface="Wingdings" panose="05000000000000000000" pitchFamily="2" charset="2"/>
              </a:rPr>
              <a:t>dimensionality reduction</a:t>
            </a:r>
            <a:r>
              <a:rPr lang="en-US" sz="2600" dirty="0">
                <a:sym typeface="Wingdings" panose="05000000000000000000" pitchFamily="2" charset="2"/>
              </a:rPr>
              <a:t> with </a:t>
            </a:r>
            <a:r>
              <a:rPr lang="en-US" sz="2600" b="1" dirty="0">
                <a:sym typeface="Wingdings" panose="05000000000000000000" pitchFamily="2" charset="2"/>
              </a:rPr>
              <a:t>PCA</a:t>
            </a:r>
            <a:r>
              <a:rPr lang="en-US" sz="26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PCA</a:t>
            </a:r>
            <a:r>
              <a:rPr lang="en-US" sz="2400" dirty="0">
                <a:sym typeface="Wingdings" panose="05000000000000000000" pitchFamily="2" charset="2"/>
              </a:rPr>
              <a:t> did not achieve to represent the reconstructed sample properly.</a:t>
            </a:r>
          </a:p>
          <a:p>
            <a:pPr marL="796925" lvl="1" indent="-222250"/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sz="2400" b="1" dirty="0">
              <a:sym typeface="Wingdings" panose="05000000000000000000" pitchFamily="2" charset="2"/>
            </a:endParaRPr>
          </a:p>
          <a:p>
            <a:pPr lvl="1"/>
            <a:endParaRPr lang="en-US" sz="2400" b="1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ED069-49E3-FD8D-4AF4-43159AFD1A72}"/>
              </a:ext>
            </a:extLst>
          </p:cNvPr>
          <p:cNvSpPr/>
          <p:nvPr/>
        </p:nvSpPr>
        <p:spPr>
          <a:xfrm flipH="1">
            <a:off x="0" y="4960792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A7C25-4552-2133-DF0B-0BDE7993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DA32900-0EB1-B773-0C9D-09353473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80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Discussion</a:t>
            </a:r>
            <a:r>
              <a:rPr lang="es-ES" dirty="0"/>
              <a:t> and 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7462-8043-E8A9-A70A-4022354DBBC9}"/>
              </a:ext>
            </a:extLst>
          </p:cNvPr>
          <p:cNvSpPr txBox="1">
            <a:spLocks/>
          </p:cNvSpPr>
          <p:nvPr/>
        </p:nvSpPr>
        <p:spPr>
          <a:xfrm>
            <a:off x="783608" y="2035791"/>
            <a:ext cx="10929583" cy="460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>
                <a:sym typeface="Wingdings" panose="05000000000000000000" pitchFamily="2" charset="2"/>
              </a:rPr>
              <a:t>Future steps: </a:t>
            </a:r>
          </a:p>
          <a:p>
            <a:pPr marL="796925" lvl="1" indent="-222250"/>
            <a:r>
              <a:rPr lang="en-US" sz="2400" dirty="0">
                <a:sym typeface="Wingdings" panose="05000000000000000000" pitchFamily="2" charset="2"/>
              </a:rPr>
              <a:t>Implement different dimensionality reduction methods.</a:t>
            </a:r>
          </a:p>
          <a:p>
            <a:pPr marL="796925" lvl="1" indent="-222250"/>
            <a:r>
              <a:rPr lang="en-US" sz="2400" dirty="0">
                <a:sym typeface="Wingdings" panose="05000000000000000000" pitchFamily="2" charset="2"/>
              </a:rPr>
              <a:t>Think about different approaches to solve this problem.</a:t>
            </a:r>
          </a:p>
          <a:p>
            <a:pPr marL="796925" lvl="1" indent="-222250"/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sz="2400" b="1" dirty="0">
              <a:sym typeface="Wingdings" panose="05000000000000000000" pitchFamily="2" charset="2"/>
            </a:endParaRPr>
          </a:p>
          <a:p>
            <a:pPr lvl="1"/>
            <a:endParaRPr lang="en-US" sz="2400" b="1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ED069-49E3-FD8D-4AF4-43159AFD1A72}"/>
              </a:ext>
            </a:extLst>
          </p:cNvPr>
          <p:cNvSpPr/>
          <p:nvPr/>
        </p:nvSpPr>
        <p:spPr>
          <a:xfrm flipH="1">
            <a:off x="0" y="4960792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A7C25-4552-2133-DF0B-0BDE7993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DA32900-0EB1-B773-0C9D-09353473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495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45F3-198F-C83D-D2C7-6AF43815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273" y="1265562"/>
            <a:ext cx="9959454" cy="2874088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NEUROPROSTHETIC GRASPING IMPROVEMENT USING </a:t>
            </a:r>
            <a:r>
              <a:rPr lang="es-ES" sz="4400" cap="none" spc="3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sEMG</a:t>
            </a:r>
            <a:r>
              <a:rPr lang="es-ES" sz="4400" cap="none" spc="3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DEEP GENERATIVE MODELING </a:t>
            </a:r>
            <a:endParaRPr lang="en-US" sz="4400" cap="none" spc="30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69909-4865-21F5-0A71-A4830108E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María Romeo Tricas – Jaume Gual Ramon</a:t>
            </a:r>
          </a:p>
          <a:p>
            <a:r>
              <a:rPr lang="es-ES" sz="2400" dirty="0"/>
              <a:t>Dominik </a:t>
            </a:r>
            <a:r>
              <a:rPr lang="es-ES" sz="2400" dirty="0" err="1"/>
              <a:t>Winkelbauer</a:t>
            </a:r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7B5324-D006-BB5D-C337-30E5DBF7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94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 err="1"/>
              <a:t>emg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What is EMG?</a:t>
            </a:r>
          </a:p>
          <a:p>
            <a:r>
              <a:rPr lang="en-US" sz="2400" dirty="0">
                <a:sym typeface="Wingdings" panose="05000000000000000000" pitchFamily="2" charset="2"/>
              </a:rPr>
              <a:t>Electromyography is the </a:t>
            </a:r>
            <a:r>
              <a:rPr lang="en-US" sz="2400" b="1" dirty="0">
                <a:sym typeface="Wingdings" panose="05000000000000000000" pitchFamily="2" charset="2"/>
              </a:rPr>
              <a:t>graphic recording technique </a:t>
            </a:r>
            <a:r>
              <a:rPr lang="en-US" sz="2400" dirty="0">
                <a:sym typeface="Wingdings" panose="05000000000000000000" pitchFamily="2" charset="2"/>
              </a:rPr>
              <a:t>of </a:t>
            </a:r>
            <a:r>
              <a:rPr lang="en-US" sz="2400" b="1" dirty="0">
                <a:sym typeface="Wingdings" panose="05000000000000000000" pitchFamily="2" charset="2"/>
              </a:rPr>
              <a:t>electrical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b="1" dirty="0">
                <a:sym typeface="Wingdings" panose="05000000000000000000" pitchFamily="2" charset="2"/>
              </a:rPr>
              <a:t>activity</a:t>
            </a:r>
            <a:r>
              <a:rPr lang="en-US" sz="2400" dirty="0">
                <a:sym typeface="Wingdings" panose="05000000000000000000" pitchFamily="2" charset="2"/>
              </a:rPr>
              <a:t> produced by </a:t>
            </a:r>
            <a:r>
              <a:rPr lang="en-US" sz="2400" b="1" dirty="0">
                <a:sym typeface="Wingdings" panose="05000000000000000000" pitchFamily="2" charset="2"/>
              </a:rPr>
              <a:t>skeletal muscles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</a:p>
          <a:p>
            <a:r>
              <a:rPr lang="en-US" sz="2400" dirty="0" err="1">
                <a:sym typeface="Wingdings" panose="05000000000000000000" pitchFamily="2" charset="2"/>
              </a:rPr>
              <a:t>sEMG</a:t>
            </a:r>
            <a:r>
              <a:rPr lang="en-US" sz="2400" dirty="0">
                <a:sym typeface="Wingdings" panose="05000000000000000000" pitchFamily="2" charset="2"/>
              </a:rPr>
              <a:t> is obtained with </a:t>
            </a:r>
            <a:r>
              <a:rPr lang="en-US" sz="2400" b="1" dirty="0">
                <a:sym typeface="Wingdings" panose="05000000000000000000" pitchFamily="2" charset="2"/>
              </a:rPr>
              <a:t>surface electrodes </a:t>
            </a:r>
            <a:r>
              <a:rPr lang="en-US" sz="2400" dirty="0">
                <a:sym typeface="Wingdings" panose="05000000000000000000" pitchFamily="2" charset="2"/>
              </a:rPr>
              <a:t>on the muscles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b="1" dirty="0">
                <a:sym typeface="Wingdings" panose="05000000000000000000" pitchFamily="2" charset="2"/>
              </a:rPr>
              <a:t>Why EMG?</a:t>
            </a:r>
          </a:p>
          <a:p>
            <a:r>
              <a:rPr lang="en-US" sz="2400" dirty="0">
                <a:sym typeface="Wingdings" panose="05000000000000000000" pitchFamily="2" charset="2"/>
              </a:rPr>
              <a:t>It is </a:t>
            </a:r>
            <a:r>
              <a:rPr lang="en-US" sz="2400" b="1" dirty="0">
                <a:sym typeface="Wingdings" panose="05000000000000000000" pitchFamily="2" charset="2"/>
              </a:rPr>
              <a:t>cheap</a:t>
            </a:r>
            <a:r>
              <a:rPr lang="en-US" sz="2400" dirty="0">
                <a:sym typeface="Wingdings" panose="05000000000000000000" pitchFamily="2" charset="2"/>
              </a:rPr>
              <a:t>, and it is </a:t>
            </a:r>
            <a:r>
              <a:rPr lang="en-US" sz="2400" b="1" dirty="0">
                <a:sym typeface="Wingdings" panose="05000000000000000000" pitchFamily="2" charset="2"/>
              </a:rPr>
              <a:t>non-invasive </a:t>
            </a:r>
            <a:r>
              <a:rPr lang="en-US" sz="2400" dirty="0">
                <a:sym typeface="Wingdings" panose="05000000000000000000" pitchFamily="2" charset="2"/>
              </a:rPr>
              <a:t>for users 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DFE4C-F597-854C-3917-BC72D63DC9E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B87082-8EF9-80F4-61D4-4FD8A85DD669}"/>
              </a:ext>
            </a:extLst>
          </p:cNvPr>
          <p:cNvSpPr/>
          <p:nvPr/>
        </p:nvSpPr>
        <p:spPr>
          <a:xfrm flipH="1">
            <a:off x="0" y="508799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EMG Sensing Circuit : 7 Steps - Instructables">
            <a:extLst>
              <a:ext uri="{FF2B5EF4-FFF2-40B4-BE49-F238E27FC236}">
                <a16:creationId xmlns:a16="http://schemas.microsoft.com/office/drawing/2014/main" id="{115BD5B2-CEAC-5BF3-6FBF-7C994E59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46" y="3807030"/>
            <a:ext cx="5207860" cy="255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6D80FED-094D-A524-6D0A-B3A1279F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B6FD081-9202-4725-67C9-87A00456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7434" y="1719487"/>
            <a:ext cx="1248878" cy="1042397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376016" y="1620833"/>
            <a:ext cx="6495680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62805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0A15D-AA29-662C-5E8D-3E9C20FFB094}"/>
              </a:ext>
            </a:extLst>
          </p:cNvPr>
          <p:cNvSpPr/>
          <p:nvPr/>
        </p:nvSpPr>
        <p:spPr>
          <a:xfrm>
            <a:off x="1051132" y="1883391"/>
            <a:ext cx="1794617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sEMG</a:t>
            </a:r>
            <a:r>
              <a:rPr lang="es-ES" dirty="0"/>
              <a:t> </a:t>
            </a:r>
            <a:r>
              <a:rPr lang="es-ES" dirty="0" err="1"/>
              <a:t>Signals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636C6B-0807-0691-F5A2-4446A45310AC}"/>
              </a:ext>
            </a:extLst>
          </p:cNvPr>
          <p:cNvSpPr/>
          <p:nvPr/>
        </p:nvSpPr>
        <p:spPr>
          <a:xfrm>
            <a:off x="1051132" y="3427705"/>
            <a:ext cx="1794617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B2496B-E8C7-5EAB-624E-54E499965756}"/>
              </a:ext>
            </a:extLst>
          </p:cNvPr>
          <p:cNvSpPr/>
          <p:nvPr/>
        </p:nvSpPr>
        <p:spPr>
          <a:xfrm>
            <a:off x="722118" y="5062320"/>
            <a:ext cx="2452644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ResNet-18 DL </a:t>
            </a:r>
            <a:r>
              <a:rPr lang="es-ES" dirty="0" err="1"/>
              <a:t>Classifier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57891F-63A9-1321-09D0-B9DAB75EDB83}"/>
              </a:ext>
            </a:extLst>
          </p:cNvPr>
          <p:cNvSpPr/>
          <p:nvPr/>
        </p:nvSpPr>
        <p:spPr>
          <a:xfrm>
            <a:off x="4173194" y="5062320"/>
            <a:ext cx="2452644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Main </a:t>
            </a:r>
            <a:r>
              <a:rPr lang="es-ES" dirty="0" err="1"/>
              <a:t>Grasping</a:t>
            </a: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  <a:p>
            <a:pPr algn="ctr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cylindrical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866D03-F440-AACE-DEE2-1E8F2ACA2F1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948441" y="2802090"/>
            <a:ext cx="0" cy="625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CBD4C-5829-7427-9FA0-0505EE3D003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948440" y="4346404"/>
            <a:ext cx="1" cy="715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0D2FB3-C9F5-7C52-7CBD-234D0885FD7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174762" y="5521670"/>
            <a:ext cx="998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757F72-F69B-E324-469B-0C905CCE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07" y="2029932"/>
            <a:ext cx="951126" cy="625615"/>
          </a:xfrm>
          <a:prstGeom prst="rect">
            <a:avLst/>
          </a:prstGeom>
        </p:spPr>
      </p:pic>
      <p:pic>
        <p:nvPicPr>
          <p:cNvPr id="22" name="Imagen 20" descr="Gráfico&#10;&#10;Descripción generada automáticamente">
            <a:extLst>
              <a:ext uri="{FF2B5EF4-FFF2-40B4-BE49-F238E27FC236}">
                <a16:creationId xmlns:a16="http://schemas.microsoft.com/office/drawing/2014/main" id="{BFD0876E-E5AF-D79A-A196-D078C61D3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12696" r="10057" b="11404"/>
          <a:stretch/>
        </p:blipFill>
        <p:spPr>
          <a:xfrm>
            <a:off x="2965260" y="3515921"/>
            <a:ext cx="931955" cy="742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270" y="4773763"/>
            <a:ext cx="1896751" cy="14958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96DDD-0527-5172-7128-0679B0151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3524" y="1748584"/>
            <a:ext cx="909653" cy="10535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D712D0-70CE-988D-341B-EF90BB3E8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5479" y="2167317"/>
            <a:ext cx="1085316" cy="10987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4417311" y="2254053"/>
            <a:ext cx="219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8135BD-B889-69E1-998D-9FD2A31029DD}"/>
              </a:ext>
            </a:extLst>
          </p:cNvPr>
          <p:cNvCxnSpPr>
            <a:cxnSpLocks/>
          </p:cNvCxnSpPr>
          <p:nvPr/>
        </p:nvCxnSpPr>
        <p:spPr>
          <a:xfrm>
            <a:off x="3067940" y="1883391"/>
            <a:ext cx="49651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Eye with solid fill">
            <a:extLst>
              <a:ext uri="{FF2B5EF4-FFF2-40B4-BE49-F238E27FC236}">
                <a16:creationId xmlns:a16="http://schemas.microsoft.com/office/drawing/2014/main" id="{FDF3EAEC-F2C4-CBB6-F9DB-3840A4462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8009" y="1838326"/>
            <a:ext cx="555642" cy="555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1017-4B7F-D4B5-EFF1-D0A0D98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AD9D3A-8874-ACA4-ABF5-38902DD7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 animBg="1"/>
      <p:bldP spid="11" grpId="0" animBg="1"/>
      <p:bldP spid="12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DE5CCF-8212-CB99-105E-BD0AA2D0759C}"/>
              </a:ext>
            </a:extLst>
          </p:cNvPr>
          <p:cNvSpPr/>
          <p:nvPr/>
        </p:nvSpPr>
        <p:spPr>
          <a:xfrm>
            <a:off x="5831222" y="1600200"/>
            <a:ext cx="5406498" cy="5040711"/>
          </a:xfrm>
          <a:prstGeom prst="roundRect">
            <a:avLst/>
          </a:prstGeom>
          <a:solidFill>
            <a:srgbClr val="92D050">
              <a:alpha val="25098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376016" y="1620833"/>
            <a:ext cx="2671718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62805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0A15D-AA29-662C-5E8D-3E9C20FFB094}"/>
              </a:ext>
            </a:extLst>
          </p:cNvPr>
          <p:cNvSpPr/>
          <p:nvPr/>
        </p:nvSpPr>
        <p:spPr>
          <a:xfrm>
            <a:off x="786209" y="1883391"/>
            <a:ext cx="1794617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sEMG</a:t>
            </a:r>
            <a:r>
              <a:rPr lang="es-ES" dirty="0"/>
              <a:t> </a:t>
            </a:r>
            <a:r>
              <a:rPr lang="es-ES" dirty="0" err="1"/>
              <a:t>Signals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57891F-63A9-1321-09D0-B9DAB75EDB83}"/>
              </a:ext>
            </a:extLst>
          </p:cNvPr>
          <p:cNvSpPr/>
          <p:nvPr/>
        </p:nvSpPr>
        <p:spPr>
          <a:xfrm>
            <a:off x="499925" y="4848711"/>
            <a:ext cx="2452644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Main </a:t>
            </a:r>
            <a:r>
              <a:rPr lang="es-ES" dirty="0" err="1"/>
              <a:t>Grasping</a:t>
            </a: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  <a:p>
            <a:pPr algn="ctr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cylindrical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866D03-F440-AACE-DEE2-1E8F2ACA2F1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83518" y="2802090"/>
            <a:ext cx="0" cy="625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43" y="4742915"/>
            <a:ext cx="1426600" cy="11250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625217" y="3369024"/>
            <a:ext cx="219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1017-4B7F-D4B5-EFF1-D0A0D98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AD9D3A-8874-ACA4-ABF5-38902DD7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75EA88-A23E-0DA5-2776-73FC1CAFDB50}"/>
              </a:ext>
            </a:extLst>
          </p:cNvPr>
          <p:cNvSpPr txBox="1"/>
          <p:nvPr/>
        </p:nvSpPr>
        <p:spPr>
          <a:xfrm>
            <a:off x="6425746" y="3328471"/>
            <a:ext cx="2256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Extract</a:t>
            </a:r>
            <a:r>
              <a:rPr lang="es-ES" sz="1600" dirty="0"/>
              <a:t> 3D </a:t>
            </a:r>
            <a:r>
              <a:rPr lang="es-ES" sz="1600" dirty="0" err="1"/>
              <a:t>parameters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the </a:t>
            </a:r>
            <a:r>
              <a:rPr lang="es-ES" sz="1600" dirty="0" err="1"/>
              <a:t>object</a:t>
            </a:r>
            <a:endParaRPr lang="en-U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B0AAB-869D-56FB-5F75-8DFC72DB0031}"/>
              </a:ext>
            </a:extLst>
          </p:cNvPr>
          <p:cNvCxnSpPr>
            <a:cxnSpLocks/>
          </p:cNvCxnSpPr>
          <p:nvPr/>
        </p:nvCxnSpPr>
        <p:spPr>
          <a:xfrm>
            <a:off x="8692729" y="3263051"/>
            <a:ext cx="929" cy="951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7EA94C5-9BF4-C081-C46E-6E77C36B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5485" y="4262439"/>
            <a:ext cx="2052415" cy="20474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2451A6-2B41-D4E4-C9E2-EAAC1BB62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0313" y="4262438"/>
            <a:ext cx="2052416" cy="2047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A755E5-5085-9F09-18CB-78B8BDC05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0586" y="1681925"/>
            <a:ext cx="1248878" cy="10423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C2F908-6B11-1710-215B-6C8B2B21F5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6676" y="1711022"/>
            <a:ext cx="909653" cy="10535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FDEE85-D878-55C7-F235-59016FF40D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631" y="2129755"/>
            <a:ext cx="1085316" cy="10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DE5CCF-8212-CB99-105E-BD0AA2D0759C}"/>
              </a:ext>
            </a:extLst>
          </p:cNvPr>
          <p:cNvSpPr/>
          <p:nvPr/>
        </p:nvSpPr>
        <p:spPr>
          <a:xfrm>
            <a:off x="5831222" y="1600200"/>
            <a:ext cx="5406498" cy="1288279"/>
          </a:xfrm>
          <a:prstGeom prst="roundRect">
            <a:avLst/>
          </a:prstGeom>
          <a:solidFill>
            <a:srgbClr val="92D050">
              <a:alpha val="25098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376016" y="1620833"/>
            <a:ext cx="2671718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E48C-3921-6CB7-B82A-D007DD9D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8" y="1883391"/>
            <a:ext cx="10929583" cy="4473941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628053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0A15D-AA29-662C-5E8D-3E9C20FFB094}"/>
              </a:ext>
            </a:extLst>
          </p:cNvPr>
          <p:cNvSpPr/>
          <p:nvPr/>
        </p:nvSpPr>
        <p:spPr>
          <a:xfrm>
            <a:off x="786209" y="1883391"/>
            <a:ext cx="1794617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sEMG</a:t>
            </a:r>
            <a:r>
              <a:rPr lang="es-ES" dirty="0"/>
              <a:t> </a:t>
            </a:r>
            <a:r>
              <a:rPr lang="es-ES" dirty="0" err="1"/>
              <a:t>Signals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57891F-63A9-1321-09D0-B9DAB75EDB83}"/>
              </a:ext>
            </a:extLst>
          </p:cNvPr>
          <p:cNvSpPr/>
          <p:nvPr/>
        </p:nvSpPr>
        <p:spPr>
          <a:xfrm>
            <a:off x="499925" y="4848711"/>
            <a:ext cx="2452644" cy="918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Main </a:t>
            </a:r>
            <a:r>
              <a:rPr lang="es-ES" dirty="0" err="1"/>
              <a:t>Grasping</a:t>
            </a: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  <a:p>
            <a:pPr algn="ctr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cylindrical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866D03-F440-AACE-DEE2-1E8F2ACA2F1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83518" y="2802090"/>
            <a:ext cx="0" cy="625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43" y="4742915"/>
            <a:ext cx="1426600" cy="11250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625217" y="3369024"/>
            <a:ext cx="219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1017-4B7F-D4B5-EFF1-D0A0D98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AD9D3A-8874-ACA4-ABF5-38902DD7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75EA88-A23E-0DA5-2776-73FC1CAFDB50}"/>
              </a:ext>
            </a:extLst>
          </p:cNvPr>
          <p:cNvSpPr txBox="1"/>
          <p:nvPr/>
        </p:nvSpPr>
        <p:spPr>
          <a:xfrm>
            <a:off x="8539223" y="2010786"/>
            <a:ext cx="2256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Extract</a:t>
            </a:r>
            <a:r>
              <a:rPr lang="es-ES" sz="1600" dirty="0"/>
              <a:t> 3D </a:t>
            </a:r>
            <a:r>
              <a:rPr lang="es-ES" sz="1600" dirty="0" err="1"/>
              <a:t>parameters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the </a:t>
            </a:r>
            <a:r>
              <a:rPr lang="es-ES" sz="1600" dirty="0" err="1"/>
              <a:t>object</a:t>
            </a:r>
            <a:endParaRPr lang="en-U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9B0AAB-869D-56FB-5F75-8DFC72DB0031}"/>
              </a:ext>
            </a:extLst>
          </p:cNvPr>
          <p:cNvCxnSpPr>
            <a:cxnSpLocks/>
          </p:cNvCxnSpPr>
          <p:nvPr/>
        </p:nvCxnSpPr>
        <p:spPr>
          <a:xfrm>
            <a:off x="7930497" y="2230048"/>
            <a:ext cx="5949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2FDEE85-D878-55C7-F235-59016FF40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0923" y="1703293"/>
            <a:ext cx="951865" cy="109879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EE1CDC-E990-FDCE-6591-71CE53D35718}"/>
              </a:ext>
            </a:extLst>
          </p:cNvPr>
          <p:cNvSpPr/>
          <p:nvPr/>
        </p:nvSpPr>
        <p:spPr>
          <a:xfrm>
            <a:off x="7396542" y="3671402"/>
            <a:ext cx="2257886" cy="9669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Diffusion</a:t>
            </a:r>
            <a:r>
              <a:rPr lang="es-ES" dirty="0"/>
              <a:t> Model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75F462-604D-643E-4292-74726E64695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534471" y="2888479"/>
            <a:ext cx="0" cy="763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066D34-E879-8738-792A-475592E55835}"/>
              </a:ext>
            </a:extLst>
          </p:cNvPr>
          <p:cNvCxnSpPr>
            <a:cxnSpLocks/>
          </p:cNvCxnSpPr>
          <p:nvPr/>
        </p:nvCxnSpPr>
        <p:spPr>
          <a:xfrm>
            <a:off x="3171643" y="4152716"/>
            <a:ext cx="4145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78CBAE-953A-7D1B-7DC3-BE3D77806A03}"/>
              </a:ext>
            </a:extLst>
          </p:cNvPr>
          <p:cNvSpPr txBox="1"/>
          <p:nvPr/>
        </p:nvSpPr>
        <p:spPr>
          <a:xfrm>
            <a:off x="3555050" y="3682750"/>
            <a:ext cx="350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User</a:t>
            </a:r>
            <a:r>
              <a:rPr lang="es-ES" i="1" dirty="0"/>
              <a:t> </a:t>
            </a:r>
            <a:r>
              <a:rPr lang="es-ES" i="1" dirty="0" err="1"/>
              <a:t>wants</a:t>
            </a:r>
            <a:r>
              <a:rPr lang="es-ES" i="1" dirty="0"/>
              <a:t>… “</a:t>
            </a:r>
            <a:r>
              <a:rPr lang="es-ES" i="1" dirty="0" err="1"/>
              <a:t>cylindrical</a:t>
            </a:r>
            <a:r>
              <a:rPr lang="es-ES" i="1" dirty="0"/>
              <a:t> </a:t>
            </a:r>
            <a:r>
              <a:rPr lang="es-ES" i="1" dirty="0" err="1"/>
              <a:t>grasping</a:t>
            </a:r>
            <a:r>
              <a:rPr lang="es-ES" i="1" dirty="0"/>
              <a:t>”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312538-5E25-60A2-AABB-B081325F1ACA}"/>
              </a:ext>
            </a:extLst>
          </p:cNvPr>
          <p:cNvSpPr txBox="1"/>
          <p:nvPr/>
        </p:nvSpPr>
        <p:spPr>
          <a:xfrm>
            <a:off x="8212168" y="3075722"/>
            <a:ext cx="350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Bottle</a:t>
            </a:r>
            <a:r>
              <a:rPr lang="es-ES" i="1" dirty="0"/>
              <a:t> has… “</a:t>
            </a:r>
            <a:r>
              <a:rPr lang="es-ES" i="1" dirty="0" err="1"/>
              <a:t>characteristics</a:t>
            </a:r>
            <a:r>
              <a:rPr lang="es-ES" i="1" dirty="0"/>
              <a:t>”</a:t>
            </a:r>
            <a:endParaRPr lang="en-US" i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29D050-0359-C525-4549-A3476398D8CC}"/>
              </a:ext>
            </a:extLst>
          </p:cNvPr>
          <p:cNvCxnSpPr>
            <a:cxnSpLocks/>
          </p:cNvCxnSpPr>
          <p:nvPr/>
        </p:nvCxnSpPr>
        <p:spPr>
          <a:xfrm>
            <a:off x="8525485" y="4638302"/>
            <a:ext cx="0" cy="763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06A7EF0-16E1-7286-E99B-4A1D94BA2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39" y="5450972"/>
            <a:ext cx="1492857" cy="1288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AD1B3E-B38C-7738-CE5E-95980D136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196" y="5450973"/>
            <a:ext cx="1311702" cy="12882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7F29B6-85EC-24C6-9450-FB676012F7D2}"/>
              </a:ext>
            </a:extLst>
          </p:cNvPr>
          <p:cNvSpPr txBox="1"/>
          <p:nvPr/>
        </p:nvSpPr>
        <p:spPr>
          <a:xfrm>
            <a:off x="5864700" y="5761318"/>
            <a:ext cx="121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Fine-</a:t>
            </a:r>
            <a:r>
              <a:rPr lang="es-ES" dirty="0" err="1"/>
              <a:t>tuned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4647"/>
      </p:ext>
    </p:extLst>
  </p:cSld>
  <p:clrMapOvr>
    <a:masterClrMapping/>
  </p:clrMapOvr>
  <p:transition spd="slow"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88EB85-6FDF-1BD0-1887-63E62A426DF2}"/>
              </a:ext>
            </a:extLst>
          </p:cNvPr>
          <p:cNvSpPr/>
          <p:nvPr/>
        </p:nvSpPr>
        <p:spPr>
          <a:xfrm>
            <a:off x="6405673" y="1600201"/>
            <a:ext cx="5507163" cy="2499567"/>
          </a:xfrm>
          <a:prstGeom prst="roundRect">
            <a:avLst/>
          </a:prstGeom>
          <a:solidFill>
            <a:srgbClr val="92D050">
              <a:alpha val="25098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1632248" y="1620833"/>
            <a:ext cx="2245823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884431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43" y="3651917"/>
            <a:ext cx="1171739" cy="92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96DDD-0527-5172-7128-0679B015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97" y="1717131"/>
            <a:ext cx="1298844" cy="10535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D712D0-70CE-988D-341B-EF90BB3E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968" y="1682994"/>
            <a:ext cx="911896" cy="9240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6FD081-9202-4725-67C9-87A004561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619" y="2221029"/>
            <a:ext cx="1361590" cy="10423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1599803" y="3481250"/>
            <a:ext cx="2245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CE8538-9819-34AE-61B4-6929B29A3AD0}"/>
              </a:ext>
            </a:extLst>
          </p:cNvPr>
          <p:cNvCxnSpPr>
            <a:cxnSpLocks/>
          </p:cNvCxnSpPr>
          <p:nvPr/>
        </p:nvCxnSpPr>
        <p:spPr>
          <a:xfrm>
            <a:off x="3878071" y="4723053"/>
            <a:ext cx="3496950" cy="10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1671D-48A4-BE74-53D0-ED2390D7E866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>
            <a:off x="8600414" y="3263426"/>
            <a:ext cx="929" cy="951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2873F1-6114-9F15-C45F-0E50CEF4C93F}"/>
              </a:ext>
            </a:extLst>
          </p:cNvPr>
          <p:cNvSpPr txBox="1"/>
          <p:nvPr/>
        </p:nvSpPr>
        <p:spPr>
          <a:xfrm>
            <a:off x="10046731" y="1897863"/>
            <a:ext cx="175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cups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BD1C2-464A-DA1F-E443-E20B339AF038}"/>
              </a:ext>
            </a:extLst>
          </p:cNvPr>
          <p:cNvSpPr txBox="1"/>
          <p:nvPr/>
        </p:nvSpPr>
        <p:spPr>
          <a:xfrm>
            <a:off x="8242995" y="3349999"/>
            <a:ext cx="31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Extract</a:t>
            </a:r>
            <a:r>
              <a:rPr lang="es-ES" dirty="0"/>
              <a:t> cup </a:t>
            </a:r>
            <a:r>
              <a:rPr lang="es-ES" dirty="0" err="1"/>
              <a:t>parameters</a:t>
            </a:r>
            <a:endParaRPr lang="es-ES" dirty="0"/>
          </a:p>
          <a:p>
            <a:pPr algn="ctr"/>
            <a:r>
              <a:rPr lang="es-ES" dirty="0"/>
              <a:t>and </a:t>
            </a:r>
            <a:r>
              <a:rPr lang="es-ES" dirty="0" err="1"/>
              <a:t>create</a:t>
            </a:r>
            <a:r>
              <a:rPr lang="es-ES" dirty="0"/>
              <a:t> 3D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B01C704-D83E-D01B-3D52-5C59EAF6C395}"/>
              </a:ext>
            </a:extLst>
          </p:cNvPr>
          <p:cNvSpPr/>
          <p:nvPr/>
        </p:nvSpPr>
        <p:spPr>
          <a:xfrm>
            <a:off x="7375021" y="4215402"/>
            <a:ext cx="2452644" cy="1042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Deep Generative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C19AAA-98CC-B144-FA27-8460E54F6886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601343" y="5257799"/>
            <a:ext cx="0" cy="402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BF580C-9C19-337A-96F3-6051EE5AFEB1}"/>
              </a:ext>
            </a:extLst>
          </p:cNvPr>
          <p:cNvSpPr txBox="1"/>
          <p:nvPr/>
        </p:nvSpPr>
        <p:spPr>
          <a:xfrm>
            <a:off x="6314238" y="5775801"/>
            <a:ext cx="45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Fine-</a:t>
            </a:r>
            <a:r>
              <a:rPr lang="es-ES" dirty="0" err="1"/>
              <a:t>tuned</a:t>
            </a:r>
            <a:r>
              <a:rPr lang="es-ES" dirty="0"/>
              <a:t> </a:t>
            </a:r>
            <a:r>
              <a:rPr lang="es-ES" dirty="0" err="1"/>
              <a:t>grasp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the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AC97D-1DE8-7B1C-DA52-7D75A5DB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70C18E-9849-9255-D02D-2C746EBB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/>
      <p:bldP spid="29" grpId="0"/>
      <p:bldP spid="36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88EB85-6FDF-1BD0-1887-63E62A426DF2}"/>
              </a:ext>
            </a:extLst>
          </p:cNvPr>
          <p:cNvSpPr/>
          <p:nvPr/>
        </p:nvSpPr>
        <p:spPr>
          <a:xfrm>
            <a:off x="6405673" y="1600201"/>
            <a:ext cx="5507163" cy="2499567"/>
          </a:xfrm>
          <a:prstGeom prst="roundRect">
            <a:avLst/>
          </a:prstGeom>
          <a:solidFill>
            <a:srgbClr val="92D050">
              <a:alpha val="25098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1327C5-6CCD-1ED9-0E4D-A6356B6823F3}"/>
              </a:ext>
            </a:extLst>
          </p:cNvPr>
          <p:cNvSpPr/>
          <p:nvPr/>
        </p:nvSpPr>
        <p:spPr>
          <a:xfrm>
            <a:off x="1632248" y="1620833"/>
            <a:ext cx="2245823" cy="4736500"/>
          </a:xfrm>
          <a:prstGeom prst="roundRect">
            <a:avLst/>
          </a:prstGeom>
          <a:solidFill>
            <a:srgbClr val="F6A21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E5D1F-600E-1D56-5ED3-3F266D63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0668"/>
            <a:ext cx="7729728" cy="918699"/>
          </a:xfrm>
        </p:spPr>
        <p:txBody>
          <a:bodyPr/>
          <a:lstStyle/>
          <a:p>
            <a:r>
              <a:rPr lang="es-ES" dirty="0"/>
              <a:t>PIPELINE – 2 </a:t>
            </a:r>
            <a:r>
              <a:rPr lang="es-ES" dirty="0" err="1"/>
              <a:t>stages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ED32-2194-7749-444E-BBE24612B8A6}"/>
              </a:ext>
            </a:extLst>
          </p:cNvPr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AF246-5277-4448-7171-F7118AE2F15C}"/>
              </a:ext>
            </a:extLst>
          </p:cNvPr>
          <p:cNvSpPr/>
          <p:nvPr/>
        </p:nvSpPr>
        <p:spPr>
          <a:xfrm flipH="1">
            <a:off x="0" y="884431"/>
            <a:ext cx="171057" cy="918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F98032-1AD6-25DF-392C-564EE457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43" y="3651917"/>
            <a:ext cx="1171739" cy="92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B96DDD-0527-5172-7128-0679B015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97" y="1717131"/>
            <a:ext cx="1298844" cy="10535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D712D0-70CE-988D-341B-EF90BB3E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968" y="1682994"/>
            <a:ext cx="911896" cy="9240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6FD081-9202-4725-67C9-87A004561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619" y="2221029"/>
            <a:ext cx="1361590" cy="10423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DA7D45-E73D-7A42-3755-4CA0FE692F49}"/>
              </a:ext>
            </a:extLst>
          </p:cNvPr>
          <p:cNvSpPr txBox="1"/>
          <p:nvPr/>
        </p:nvSpPr>
        <p:spPr>
          <a:xfrm>
            <a:off x="1599803" y="3481250"/>
            <a:ext cx="2245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selects</a:t>
            </a:r>
            <a:r>
              <a:rPr lang="es-ES" sz="2000" dirty="0"/>
              <a:t> </a:t>
            </a:r>
            <a:r>
              <a:rPr lang="es-ES" sz="2000" dirty="0" err="1"/>
              <a:t>grasping</a:t>
            </a:r>
            <a:r>
              <a:rPr lang="es-ES" sz="2000" dirty="0"/>
              <a:t> </a:t>
            </a:r>
            <a:r>
              <a:rPr lang="es-ES" sz="2000" dirty="0" err="1"/>
              <a:t>intention</a:t>
            </a:r>
            <a:r>
              <a:rPr lang="es-ES" sz="2000" dirty="0"/>
              <a:t> </a:t>
            </a:r>
            <a:r>
              <a:rPr lang="es-ES" sz="2000" dirty="0" err="1"/>
              <a:t>through</a:t>
            </a:r>
            <a:r>
              <a:rPr lang="es-ES" sz="2000" dirty="0"/>
              <a:t> EMG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CE8538-9819-34AE-61B4-6929B29A3AD0}"/>
              </a:ext>
            </a:extLst>
          </p:cNvPr>
          <p:cNvCxnSpPr>
            <a:cxnSpLocks/>
          </p:cNvCxnSpPr>
          <p:nvPr/>
        </p:nvCxnSpPr>
        <p:spPr>
          <a:xfrm>
            <a:off x="3878071" y="4723053"/>
            <a:ext cx="3496950" cy="103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1671D-48A4-BE74-53D0-ED2390D7E866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>
            <a:off x="8600414" y="3263426"/>
            <a:ext cx="929" cy="951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2873F1-6114-9F15-C45F-0E50CEF4C93F}"/>
              </a:ext>
            </a:extLst>
          </p:cNvPr>
          <p:cNvSpPr txBox="1"/>
          <p:nvPr/>
        </p:nvSpPr>
        <p:spPr>
          <a:xfrm>
            <a:off x="10046731" y="1897863"/>
            <a:ext cx="175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cups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CBD1C2-464A-DA1F-E443-E20B339AF038}"/>
              </a:ext>
            </a:extLst>
          </p:cNvPr>
          <p:cNvSpPr txBox="1"/>
          <p:nvPr/>
        </p:nvSpPr>
        <p:spPr>
          <a:xfrm>
            <a:off x="8242995" y="3349999"/>
            <a:ext cx="316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Extract</a:t>
            </a:r>
            <a:r>
              <a:rPr lang="es-ES" dirty="0"/>
              <a:t> cup </a:t>
            </a:r>
            <a:r>
              <a:rPr lang="es-ES" dirty="0" err="1"/>
              <a:t>parameters</a:t>
            </a:r>
            <a:endParaRPr lang="es-ES" dirty="0"/>
          </a:p>
          <a:p>
            <a:pPr algn="ctr"/>
            <a:r>
              <a:rPr lang="es-ES" dirty="0"/>
              <a:t>and </a:t>
            </a:r>
            <a:r>
              <a:rPr lang="es-ES" dirty="0" err="1"/>
              <a:t>create</a:t>
            </a:r>
            <a:r>
              <a:rPr lang="es-ES" dirty="0"/>
              <a:t> 3D </a:t>
            </a:r>
            <a:r>
              <a:rPr lang="es-ES" dirty="0" err="1"/>
              <a:t>model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B01C704-D83E-D01B-3D52-5C59EAF6C395}"/>
              </a:ext>
            </a:extLst>
          </p:cNvPr>
          <p:cNvSpPr/>
          <p:nvPr/>
        </p:nvSpPr>
        <p:spPr>
          <a:xfrm>
            <a:off x="7375021" y="4215402"/>
            <a:ext cx="2452644" cy="10423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Deep Generative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C19AAA-98CC-B144-FA27-8460E54F6886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601343" y="5257799"/>
            <a:ext cx="0" cy="402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BF580C-9C19-337A-96F3-6051EE5AFEB1}"/>
              </a:ext>
            </a:extLst>
          </p:cNvPr>
          <p:cNvSpPr txBox="1"/>
          <p:nvPr/>
        </p:nvSpPr>
        <p:spPr>
          <a:xfrm>
            <a:off x="6314238" y="5775801"/>
            <a:ext cx="45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Fine-</a:t>
            </a:r>
            <a:r>
              <a:rPr lang="es-ES" dirty="0" err="1"/>
              <a:t>tuned</a:t>
            </a:r>
            <a:r>
              <a:rPr lang="es-ES" dirty="0"/>
              <a:t> </a:t>
            </a:r>
            <a:r>
              <a:rPr lang="es-ES" dirty="0" err="1"/>
              <a:t>grasp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the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AC97D-1DE8-7B1C-DA52-7D75A5DB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82C14-09C6-4462-8ECA-AD441FFDB4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70C18E-9849-9255-D02D-2C746EBB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47" y="217088"/>
            <a:ext cx="966731" cy="5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/>
      <p:bldP spid="29" grpId="0"/>
      <p:bldP spid="36" grpId="0" animBg="1"/>
      <p:bldP spid="42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2752</TotalTime>
  <Words>1422</Words>
  <Application>Microsoft Office PowerPoint</Application>
  <PresentationFormat>Widescreen</PresentationFormat>
  <Paragraphs>396</Paragraphs>
  <Slides>38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</vt:lpstr>
      <vt:lpstr>Cambria Math</vt:lpstr>
      <vt:lpstr>Gill Sans MT</vt:lpstr>
      <vt:lpstr>Gill Sans MT (Cuerpo)</vt:lpstr>
      <vt:lpstr>Parcel</vt:lpstr>
      <vt:lpstr>NEUROPROSTHETIC GRASPING IMPROVEMENT USING sEMG AND DEEP GENERATIVE MODELING Advanced Deep Learning For Robotics </vt:lpstr>
      <vt:lpstr>INTRODUCTION AND MOTIVATION</vt:lpstr>
      <vt:lpstr>INTRODUCTION AND MOTIVATION</vt:lpstr>
      <vt:lpstr>emg</vt:lpstr>
      <vt:lpstr>PIPELINE – 2 stages</vt:lpstr>
      <vt:lpstr>PIPELINE – 2 stages</vt:lpstr>
      <vt:lpstr>PIPELINE – 2 stages</vt:lpstr>
      <vt:lpstr>PIPELINE – 2 stages</vt:lpstr>
      <vt:lpstr>PIPELINE – 2 stages</vt:lpstr>
      <vt:lpstr>PIPELINE – 2 stages</vt:lpstr>
      <vt:lpstr>First stage – emg classification</vt:lpstr>
      <vt:lpstr>Technical outline RECAP – emg classification</vt:lpstr>
      <vt:lpstr>Results – emg classification</vt:lpstr>
      <vt:lpstr>Results – emg classification</vt:lpstr>
      <vt:lpstr>Technical outline – emg Dataset</vt:lpstr>
      <vt:lpstr>Classifier – Resnet-18</vt:lpstr>
      <vt:lpstr>Technical outline – diffusion model</vt:lpstr>
      <vt:lpstr>Technical outline – diffusion model</vt:lpstr>
      <vt:lpstr>Discussion and future work</vt:lpstr>
      <vt:lpstr>Discussion and future work</vt:lpstr>
      <vt:lpstr>second stage – generative modeling</vt:lpstr>
      <vt:lpstr>Technical outline – diffusion DATASET</vt:lpstr>
      <vt:lpstr>Technical outline – diffusion DATASET</vt:lpstr>
      <vt:lpstr>Technical outline – diffusion DATASET</vt:lpstr>
      <vt:lpstr>Technical outline – diffusion DATASET</vt:lpstr>
      <vt:lpstr>Technical outline – diffusion DATASET</vt:lpstr>
      <vt:lpstr>Technical outline – diffusion model</vt:lpstr>
      <vt:lpstr>Technical outline – diffusion model</vt:lpstr>
      <vt:lpstr>Technical outline – diffusion model</vt:lpstr>
      <vt:lpstr>Diffusion model - characteristics</vt:lpstr>
      <vt:lpstr>Diffusion model - characteristics</vt:lpstr>
      <vt:lpstr>Diffusion model – TRAINING AND RESULTS</vt:lpstr>
      <vt:lpstr>Diffusion model – TRAINING AND RESULTS</vt:lpstr>
      <vt:lpstr>Diffusion model – TRAINING AND RESULTS</vt:lpstr>
      <vt:lpstr>Discussion and future work</vt:lpstr>
      <vt:lpstr>Discussion and future work</vt:lpstr>
      <vt:lpstr>Discussion and future work</vt:lpstr>
      <vt:lpstr>NEUROPROSTHETIC GRASPING IMPROVEMENT USING sEMG AND DEEP GENERATIVE MODELING </vt:lpstr>
    </vt:vector>
  </TitlesOfParts>
  <Company>UPV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NEUROPROSTHETIC GRASPING IMPROVEMENT USING sEMG AND DEEP GENERATIVE MODELING </dc:title>
  <dc:creator>Jaume Gual</dc:creator>
  <cp:lastModifiedBy>Jaume Gual</cp:lastModifiedBy>
  <cp:revision>30</cp:revision>
  <dcterms:created xsi:type="dcterms:W3CDTF">2023-05-30T22:06:25Z</dcterms:created>
  <dcterms:modified xsi:type="dcterms:W3CDTF">2023-08-10T12:24:54Z</dcterms:modified>
</cp:coreProperties>
</file>